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wdp" ContentType="image/vnd.ms-photo"/>
  <Default Extension="avi" ContentType="video/unknown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4"/>
  </p:notesMasterIdLst>
  <p:handoutMasterIdLst>
    <p:handoutMasterId r:id="rId15"/>
  </p:handoutMasterIdLst>
  <p:sldIdLst>
    <p:sldId id="345" r:id="rId3"/>
    <p:sldId id="385" r:id="rId4"/>
    <p:sldId id="394" r:id="rId5"/>
    <p:sldId id="393" r:id="rId6"/>
    <p:sldId id="390" r:id="rId7"/>
    <p:sldId id="395" r:id="rId8"/>
    <p:sldId id="380" r:id="rId9"/>
    <p:sldId id="383" r:id="rId10"/>
    <p:sldId id="396" r:id="rId11"/>
    <p:sldId id="384" r:id="rId12"/>
    <p:sldId id="397" r:id="rId1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928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onghun" initials="t" lastIdx="1" clrIdx="0"/>
  <p:cmAuthor id="1" name="vijay" initials="v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8"/>
    <a:srgbClr val="40E048"/>
    <a:srgbClr val="FF3399"/>
    <a:srgbClr val="FFB11D"/>
    <a:srgbClr val="0000FF"/>
    <a:srgbClr val="FBB1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159" autoAdjust="0"/>
    <p:restoredTop sz="96433" autoAdjust="0"/>
  </p:normalViewPr>
  <p:slideViewPr>
    <p:cSldViewPr>
      <p:cViewPr varScale="1">
        <p:scale>
          <a:sx n="111" d="100"/>
          <a:sy n="111" d="100"/>
        </p:scale>
        <p:origin x="-1672" y="-104"/>
      </p:cViewPr>
      <p:guideLst>
        <p:guide orient="horz" pos="2160"/>
        <p:guide pos="292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0026"/>
    </p:cViewPr>
  </p:sorterViewPr>
  <p:notesViewPr>
    <p:cSldViewPr>
      <p:cViewPr varScale="1">
        <p:scale>
          <a:sx n="78" d="100"/>
          <a:sy n="78" d="100"/>
        </p:scale>
        <p:origin x="-3407" y="-87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printerSettings" Target="printerSettings/printerSettings1.bin"/><Relationship Id="rId17" Type="http://schemas.openxmlformats.org/officeDocument/2006/relationships/commentAuthors" Target="commentAuthors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93D4196-4462-4844-A995-742015CC915A}" type="datetimeFigureOut">
              <a:rPr lang="en-US" smtClean="0"/>
              <a:pPr/>
              <a:t>3/3/18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F4C6DB5-E984-4AE9-9089-F22A38E7D4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3724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8473DE8-3BFE-42A5-AEF7-7490925BC062}" type="datetimeFigureOut">
              <a:rPr lang="en-US" smtClean="0"/>
              <a:pPr/>
              <a:t>3/3/18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1C048C5-34BA-425B-9661-CE5202DCE8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1600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080302-2A91-4613-9936-758D8913920A}" type="slidenum">
              <a:rPr lang="ko-KR" altLang="en-US" smtClean="0">
                <a:cs typeface="Arial" charset="0"/>
              </a:rPr>
              <a:pPr/>
              <a:t>1</a:t>
            </a:fld>
            <a:endParaRPr lang="en-US" altLang="ko-KR" smtClean="0">
              <a:cs typeface="Arial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en-US" dirty="0" smtClean="0">
              <a:ea typeface="굴림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77809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2EE965-AB0E-4404-830E-216AC774904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345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7B140E-0EFF-4F13-99A2-F465AF65634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350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1FAA59-83F9-4715-8F93-F53D9419E33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8380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2903C2-2E8B-47C3-B60B-C044A7DE1BB7}" type="datetimeFigureOut">
              <a:rPr lang="en-US" smtClean="0"/>
              <a:pPr/>
              <a:t>3/3/18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E9F2BDB-F3C7-461E-8C92-4A1963605D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6840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2903C2-2E8B-47C3-B60B-C044A7DE1BB7}" type="datetimeFigureOut">
              <a:rPr lang="en-US" smtClean="0"/>
              <a:pPr/>
              <a:t>3/3/18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E9F2BDB-F3C7-461E-8C92-4A1963605D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3500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2903C2-2E8B-47C3-B60B-C044A7DE1BB7}" type="datetimeFigureOut">
              <a:rPr lang="en-US" smtClean="0"/>
              <a:pPr/>
              <a:t>3/3/18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E9F2BDB-F3C7-461E-8C92-4A1963605D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6149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2903C2-2E8B-47C3-B60B-C044A7DE1BB7}" type="datetimeFigureOut">
              <a:rPr lang="en-US" smtClean="0"/>
              <a:pPr/>
              <a:t>3/3/18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E9F2BDB-F3C7-461E-8C92-4A1963605D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9523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2903C2-2E8B-47C3-B60B-C044A7DE1BB7}" type="datetimeFigureOut">
              <a:rPr lang="en-US" smtClean="0"/>
              <a:pPr/>
              <a:t>3/3/18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E9F2BDB-F3C7-461E-8C92-4A1963605D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8818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2903C2-2E8B-47C3-B60B-C044A7DE1BB7}" type="datetimeFigureOut">
              <a:rPr lang="en-US" smtClean="0"/>
              <a:pPr/>
              <a:t>3/3/18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E9F2BDB-F3C7-461E-8C92-4A1963605D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5524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2903C2-2E8B-47C3-B60B-C044A7DE1BB7}" type="datetimeFigureOut">
              <a:rPr lang="en-US" smtClean="0"/>
              <a:pPr/>
              <a:t>3/3/18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E9F2BDB-F3C7-461E-8C92-4A1963605D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4230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2903C2-2E8B-47C3-B60B-C044A7DE1BB7}" type="datetimeFigureOut">
              <a:rPr lang="en-US" smtClean="0"/>
              <a:pPr/>
              <a:t>3/3/18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E9F2BDB-F3C7-461E-8C92-4A1963605D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688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B824C1-3EE8-44DD-B34C-9B389D476C0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5829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2903C2-2E8B-47C3-B60B-C044A7DE1BB7}" type="datetimeFigureOut">
              <a:rPr lang="en-US" smtClean="0"/>
              <a:pPr/>
              <a:t>3/3/18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E9F2BDB-F3C7-461E-8C92-4A1963605D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3795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2903C2-2E8B-47C3-B60B-C044A7DE1BB7}" type="datetimeFigureOut">
              <a:rPr lang="en-US" smtClean="0"/>
              <a:pPr/>
              <a:t>3/3/18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E9F2BDB-F3C7-461E-8C92-4A1963605D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2472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2903C2-2E8B-47C3-B60B-C044A7DE1BB7}" type="datetimeFigureOut">
              <a:rPr lang="en-US" smtClean="0"/>
              <a:pPr/>
              <a:t>3/3/18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E9F2BDB-F3C7-461E-8C92-4A1963605D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558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A5FA31-FD0F-465F-968D-B7E5A2F230F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092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CAD73A-4901-494C-BDA8-1BAF2D67A74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047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8E9CA5-FF8B-4492-8C58-B2AC1172DF3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851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4"/>
          <p:cNvSpPr txBox="1">
            <a:spLocks/>
          </p:cNvSpPr>
          <p:nvPr userDrawn="1"/>
        </p:nvSpPr>
        <p:spPr bwMode="auto">
          <a:xfrm>
            <a:off x="35380" y="6483803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628343B-C6D0-4B49-9981-FCADEC5C2E1E}" type="slidenum">
              <a:rPr lang="ko-KR" altLang="en-US" smtClean="0">
                <a:cs typeface="Arial" charset="0"/>
              </a:rPr>
              <a:pPr/>
              <a:t>‹#›</a:t>
            </a:fld>
            <a:endParaRPr lang="en-US" altLang="ko-KR" dirty="0" smtClean="0">
              <a:cs typeface="Arial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5131" y="6298470"/>
            <a:ext cx="367247" cy="4756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47866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486" y="0"/>
            <a:ext cx="6729027" cy="6858000"/>
          </a:xfrm>
          <a:prstGeom prst="rect">
            <a:avLst/>
          </a:prstGeom>
        </p:spPr>
      </p:pic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E825B0-D531-4790-B0EF-F585D9AFA50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99"/>
          <p:cNvSpPr>
            <a:spLocks noChangeArrowheads="1"/>
          </p:cNvSpPr>
          <p:nvPr userDrawn="1"/>
        </p:nvSpPr>
        <p:spPr bwMode="auto">
          <a:xfrm>
            <a:off x="-8627" y="3099598"/>
            <a:ext cx="5920741" cy="45719"/>
          </a:xfrm>
          <a:prstGeom prst="rect">
            <a:avLst/>
          </a:prstGeom>
          <a:gradFill rotWithShape="0">
            <a:gsLst>
              <a:gs pos="33000">
                <a:srgbClr val="664E00"/>
              </a:gs>
              <a:gs pos="0">
                <a:schemeClr val="tx1"/>
              </a:gs>
              <a:gs pos="59000">
                <a:srgbClr val="CC9B00"/>
              </a:gs>
              <a:gs pos="100000">
                <a:schemeClr val="bg1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latinLnBrk="1">
              <a:spcBef>
                <a:spcPct val="50000"/>
              </a:spcBef>
              <a:defRPr/>
            </a:pPr>
            <a:endParaRPr lang="zh-CN" altLang="en-US">
              <a:ea typeface="宋体" pitchFamily="2" charset="-122"/>
              <a:cs typeface="+mn-cs"/>
            </a:endParaRPr>
          </a:p>
        </p:txBody>
      </p:sp>
      <p:sp>
        <p:nvSpPr>
          <p:cNvPr id="6" name="Rectangle 99"/>
          <p:cNvSpPr>
            <a:spLocks noChangeArrowheads="1"/>
          </p:cNvSpPr>
          <p:nvPr userDrawn="1"/>
        </p:nvSpPr>
        <p:spPr bwMode="auto">
          <a:xfrm>
            <a:off x="-7621" y="3070751"/>
            <a:ext cx="5920741" cy="45719"/>
          </a:xfrm>
          <a:prstGeom prst="rect">
            <a:avLst/>
          </a:prstGeom>
          <a:gradFill rotWithShape="0">
            <a:gsLst>
              <a:gs pos="33000">
                <a:srgbClr val="CC6600"/>
              </a:gs>
              <a:gs pos="0">
                <a:srgbClr val="002060"/>
              </a:gs>
              <a:gs pos="59000">
                <a:srgbClr val="CC9B00"/>
              </a:gs>
              <a:gs pos="100000">
                <a:schemeClr val="bg1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latinLnBrk="1">
              <a:spcBef>
                <a:spcPct val="50000"/>
              </a:spcBef>
              <a:defRPr/>
            </a:pPr>
            <a:endParaRPr lang="zh-CN" altLang="en-US">
              <a:ea typeface="宋体" pitchFamily="2" charset="-122"/>
              <a:cs typeface="+mn-cs"/>
            </a:endParaRPr>
          </a:p>
        </p:txBody>
      </p:sp>
      <p:sp>
        <p:nvSpPr>
          <p:cNvPr id="7" name="Rectangle 98"/>
          <p:cNvSpPr>
            <a:spLocks noChangeArrowheads="1"/>
          </p:cNvSpPr>
          <p:nvPr userDrawn="1"/>
        </p:nvSpPr>
        <p:spPr bwMode="auto">
          <a:xfrm>
            <a:off x="0" y="6063026"/>
            <a:ext cx="9144000" cy="54864"/>
          </a:xfrm>
          <a:prstGeom prst="rect">
            <a:avLst/>
          </a:prstGeom>
          <a:gradFill rotWithShape="0">
            <a:gsLst>
              <a:gs pos="0">
                <a:srgbClr val="0000FF"/>
              </a:gs>
              <a:gs pos="51000">
                <a:srgbClr val="FF9933"/>
              </a:gs>
              <a:gs pos="100000">
                <a:srgbClr val="0000FF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latinLnBrk="1">
              <a:spcBef>
                <a:spcPct val="50000"/>
              </a:spcBef>
              <a:defRPr/>
            </a:pPr>
            <a:endParaRPr lang="zh-CN" altLang="en-US">
              <a:ea typeface="宋体" pitchFamily="2" charset="-122"/>
              <a:cs typeface="+mn-cs"/>
            </a:endParaRPr>
          </a:p>
        </p:txBody>
      </p:sp>
      <p:sp>
        <p:nvSpPr>
          <p:cNvPr id="8" name="Rectangle 99"/>
          <p:cNvSpPr>
            <a:spLocks noChangeArrowheads="1"/>
          </p:cNvSpPr>
          <p:nvPr userDrawn="1"/>
        </p:nvSpPr>
        <p:spPr bwMode="auto">
          <a:xfrm>
            <a:off x="1588" y="6107113"/>
            <a:ext cx="9144000" cy="42862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50000">
                <a:srgbClr val="CC9B00"/>
              </a:gs>
              <a:gs pos="100000">
                <a:schemeClr val="tx1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latinLnBrk="1">
              <a:spcBef>
                <a:spcPct val="50000"/>
              </a:spcBef>
              <a:defRPr/>
            </a:pPr>
            <a:endParaRPr lang="zh-CN" altLang="en-US">
              <a:ea typeface="宋体" pitchFamily="2" charset="-122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4807" y="5186768"/>
            <a:ext cx="555927" cy="7200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69119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0A2246-893E-450F-B865-D4E3AF7D593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176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8FAC87-CAD9-4F35-B51F-DA941A709C7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214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2.jpeg"/><Relationship Id="rId14" Type="http://schemas.microsoft.com/office/2007/relationships/hdphoto" Target="../media/hdphoto1.wdp"/><Relationship Id="rId15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5532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F11D533-60EA-400A-B8D1-DB66CA71C1E5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98"/>
          <p:cNvSpPr>
            <a:spLocks noChangeArrowheads="1"/>
          </p:cNvSpPr>
          <p:nvPr userDrawn="1"/>
        </p:nvSpPr>
        <p:spPr bwMode="auto">
          <a:xfrm>
            <a:off x="-13573" y="555307"/>
            <a:ext cx="9144000" cy="54864"/>
          </a:xfrm>
          <a:prstGeom prst="rect">
            <a:avLst/>
          </a:prstGeom>
          <a:gradFill rotWithShape="0">
            <a:gsLst>
              <a:gs pos="0">
                <a:srgbClr val="0000FF"/>
              </a:gs>
              <a:gs pos="19608">
                <a:srgbClr val="002060"/>
              </a:gs>
              <a:gs pos="43000">
                <a:srgbClr val="FF9933"/>
              </a:gs>
              <a:gs pos="61000">
                <a:srgbClr val="804D99"/>
              </a:gs>
              <a:gs pos="99000">
                <a:schemeClr val="bg1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latinLnBrk="1">
              <a:spcBef>
                <a:spcPct val="50000"/>
              </a:spcBef>
              <a:defRPr/>
            </a:pPr>
            <a:endParaRPr lang="zh-CN" altLang="en-US">
              <a:ea typeface="宋体" pitchFamily="2" charset="-122"/>
              <a:cs typeface="+mn-cs"/>
            </a:endParaRPr>
          </a:p>
        </p:txBody>
      </p:sp>
      <p:sp>
        <p:nvSpPr>
          <p:cNvPr id="8" name="Rectangle 99"/>
          <p:cNvSpPr>
            <a:spLocks noChangeArrowheads="1"/>
          </p:cNvSpPr>
          <p:nvPr userDrawn="1"/>
        </p:nvSpPr>
        <p:spPr bwMode="auto">
          <a:xfrm>
            <a:off x="-11985" y="599394"/>
            <a:ext cx="9144000" cy="42862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36000">
                <a:srgbClr val="CC9B00"/>
              </a:gs>
              <a:gs pos="57000">
                <a:srgbClr val="664E00"/>
              </a:gs>
              <a:gs pos="74000">
                <a:schemeClr val="bg1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latinLnBrk="1">
              <a:spcBef>
                <a:spcPct val="50000"/>
              </a:spcBef>
              <a:defRPr/>
            </a:pPr>
            <a:endParaRPr lang="zh-CN" altLang="en-US" sz="1600">
              <a:latin typeface="+mj-ea"/>
              <a:ea typeface="+mj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3132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3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486" y="0"/>
            <a:ext cx="6729027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Rectangle 99"/>
          <p:cNvSpPr>
            <a:spLocks noChangeArrowheads="1"/>
          </p:cNvSpPr>
          <p:nvPr userDrawn="1"/>
        </p:nvSpPr>
        <p:spPr bwMode="auto">
          <a:xfrm>
            <a:off x="-8627" y="3099598"/>
            <a:ext cx="5920741" cy="45719"/>
          </a:xfrm>
          <a:prstGeom prst="rect">
            <a:avLst/>
          </a:prstGeom>
          <a:gradFill rotWithShape="0">
            <a:gsLst>
              <a:gs pos="33000">
                <a:srgbClr val="664E00"/>
              </a:gs>
              <a:gs pos="0">
                <a:schemeClr val="tx1"/>
              </a:gs>
              <a:gs pos="59000">
                <a:srgbClr val="CC9B00"/>
              </a:gs>
              <a:gs pos="100000">
                <a:schemeClr val="bg1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latinLnBrk="1">
              <a:spcBef>
                <a:spcPct val="50000"/>
              </a:spcBef>
              <a:defRPr/>
            </a:pPr>
            <a:endParaRPr lang="zh-CN" altLang="en-US">
              <a:ea typeface="宋体" pitchFamily="2" charset="-122"/>
              <a:cs typeface="+mn-cs"/>
            </a:endParaRPr>
          </a:p>
        </p:txBody>
      </p:sp>
      <p:sp>
        <p:nvSpPr>
          <p:cNvPr id="11" name="Rectangle 99"/>
          <p:cNvSpPr>
            <a:spLocks noChangeArrowheads="1"/>
          </p:cNvSpPr>
          <p:nvPr userDrawn="1"/>
        </p:nvSpPr>
        <p:spPr bwMode="auto">
          <a:xfrm>
            <a:off x="-7621" y="3070751"/>
            <a:ext cx="5920741" cy="45719"/>
          </a:xfrm>
          <a:prstGeom prst="rect">
            <a:avLst/>
          </a:prstGeom>
          <a:gradFill rotWithShape="0">
            <a:gsLst>
              <a:gs pos="33000">
                <a:srgbClr val="CC6600"/>
              </a:gs>
              <a:gs pos="0">
                <a:srgbClr val="002060"/>
              </a:gs>
              <a:gs pos="59000">
                <a:srgbClr val="CC9B00"/>
              </a:gs>
              <a:gs pos="100000">
                <a:schemeClr val="bg1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latinLnBrk="1">
              <a:spcBef>
                <a:spcPct val="50000"/>
              </a:spcBef>
              <a:defRPr/>
            </a:pPr>
            <a:endParaRPr lang="zh-CN" altLang="en-US">
              <a:ea typeface="宋体" pitchFamily="2" charset="-122"/>
              <a:cs typeface="+mn-cs"/>
            </a:endParaRPr>
          </a:p>
        </p:txBody>
      </p:sp>
      <p:sp>
        <p:nvSpPr>
          <p:cNvPr id="12" name="Rectangle 98"/>
          <p:cNvSpPr>
            <a:spLocks noChangeArrowheads="1"/>
          </p:cNvSpPr>
          <p:nvPr userDrawn="1"/>
        </p:nvSpPr>
        <p:spPr bwMode="auto">
          <a:xfrm>
            <a:off x="0" y="6063026"/>
            <a:ext cx="9144000" cy="54864"/>
          </a:xfrm>
          <a:prstGeom prst="rect">
            <a:avLst/>
          </a:prstGeom>
          <a:gradFill rotWithShape="0">
            <a:gsLst>
              <a:gs pos="0">
                <a:srgbClr val="0000FF"/>
              </a:gs>
              <a:gs pos="51000">
                <a:srgbClr val="FF9933"/>
              </a:gs>
              <a:gs pos="100000">
                <a:srgbClr val="0000FF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latinLnBrk="1">
              <a:spcBef>
                <a:spcPct val="50000"/>
              </a:spcBef>
              <a:defRPr/>
            </a:pPr>
            <a:endParaRPr lang="zh-CN" altLang="en-US">
              <a:ea typeface="宋体" pitchFamily="2" charset="-122"/>
              <a:cs typeface="+mn-cs"/>
            </a:endParaRPr>
          </a:p>
        </p:txBody>
      </p:sp>
      <p:sp>
        <p:nvSpPr>
          <p:cNvPr id="13" name="Rectangle 99"/>
          <p:cNvSpPr>
            <a:spLocks noChangeArrowheads="1"/>
          </p:cNvSpPr>
          <p:nvPr userDrawn="1"/>
        </p:nvSpPr>
        <p:spPr bwMode="auto">
          <a:xfrm>
            <a:off x="1588" y="6107113"/>
            <a:ext cx="9144000" cy="42862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50000">
                <a:srgbClr val="CC9B00"/>
              </a:gs>
              <a:gs pos="100000">
                <a:schemeClr val="tx1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latinLnBrk="1">
              <a:spcBef>
                <a:spcPct val="50000"/>
              </a:spcBef>
              <a:defRPr/>
            </a:pPr>
            <a:endParaRPr lang="zh-CN" altLang="en-US">
              <a:ea typeface="宋体" pitchFamily="2" charset="-122"/>
              <a:cs typeface="+mn-cs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4807" y="5186768"/>
            <a:ext cx="555927" cy="7200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16680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media" Target="../media/media2.avi"/><Relationship Id="rId4" Type="http://schemas.openxmlformats.org/officeDocument/2006/relationships/video" Target="../media/media2.avi"/><Relationship Id="rId5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7" Type="http://schemas.openxmlformats.org/officeDocument/2006/relationships/image" Target="../media/image19.png"/><Relationship Id="rId1" Type="http://schemas.microsoft.com/office/2007/relationships/media" Target="../media/media1.avi"/><Relationship Id="rId2" Type="http://schemas.openxmlformats.org/officeDocument/2006/relationships/video" Target="../media/media1.avi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21.png"/><Relationship Id="rId5" Type="http://schemas.microsoft.com/office/2007/relationships/hdphoto" Target="../media/hdphoto3.wdp"/><Relationship Id="rId6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Rectangle 65"/>
          <p:cNvSpPr>
            <a:spLocks noChangeArrowheads="1"/>
          </p:cNvSpPr>
          <p:nvPr/>
        </p:nvSpPr>
        <p:spPr bwMode="auto">
          <a:xfrm>
            <a:off x="2501900" y="1206500"/>
            <a:ext cx="6300788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endParaRPr lang="ko-KR" altLang="en-US" sz="3200">
              <a:solidFill>
                <a:schemeClr val="tx1"/>
              </a:solidFill>
              <a:latin typeface="Arial" charset="0"/>
              <a:ea typeface="굴림" pitchFamily="34" charset="-127"/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152400"/>
            <a:ext cx="9144000" cy="2743200"/>
          </a:xfrm>
        </p:spPr>
        <p:txBody>
          <a:bodyPr>
            <a:normAutofit fontScale="90000"/>
          </a:bodyPr>
          <a:lstStyle/>
          <a:p>
            <a:r>
              <a:rPr lang="en-US" sz="3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Adjoint</a:t>
            </a:r>
            <a:r>
              <a:rPr lang="en-US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-based sensitivity analysis </a:t>
            </a:r>
            <a:br>
              <a:rPr lang="en-US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en-US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of a reacting jet in </a:t>
            </a:r>
            <a:r>
              <a:rPr lang="en-US" sz="3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crossflow</a:t>
            </a:r>
            <a:r>
              <a:rPr lang="en-US" sz="4000" b="1" dirty="0" smtClean="0">
                <a:solidFill>
                  <a:srgbClr val="002060"/>
                </a:solidFill>
              </a:rPr>
              <a:t/>
            </a:r>
            <a:br>
              <a:rPr lang="en-US" sz="4000" b="1" dirty="0" smtClean="0">
                <a:solidFill>
                  <a:srgbClr val="002060"/>
                </a:solidFill>
              </a:rPr>
            </a:br>
            <a:r>
              <a:rPr lang="en-US" sz="4000" b="1" dirty="0" smtClean="0">
                <a:solidFill>
                  <a:srgbClr val="002060"/>
                </a:solidFill>
              </a:rPr>
              <a:t/>
            </a:r>
            <a:br>
              <a:rPr lang="en-US" sz="4000" b="1" dirty="0" smtClean="0">
                <a:solidFill>
                  <a:srgbClr val="002060"/>
                </a:solidFill>
              </a:rPr>
            </a:b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smtClean="0">
                <a:solidFill>
                  <a:srgbClr val="000068"/>
                </a:solidFill>
                <a:latin typeface="Arial" pitchFamily="34" charset="0"/>
                <a:cs typeface="Arial" pitchFamily="34" charset="0"/>
              </a:rPr>
              <a:t>69</a:t>
            </a:r>
            <a:r>
              <a:rPr lang="en-US" sz="2700" baseline="30000" dirty="0" smtClean="0">
                <a:solidFill>
                  <a:srgbClr val="000068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US" sz="2700" dirty="0" smtClean="0">
                <a:solidFill>
                  <a:srgbClr val="000068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700" dirty="0">
                <a:solidFill>
                  <a:srgbClr val="000068"/>
                </a:solidFill>
                <a:latin typeface="Arial" pitchFamily="34" charset="0"/>
                <a:cs typeface="Arial" pitchFamily="34" charset="0"/>
              </a:rPr>
              <a:t>Annual Meeting of the APS Division of Fluid </a:t>
            </a:r>
            <a:r>
              <a:rPr lang="en-US" sz="2700" dirty="0" smtClean="0">
                <a:solidFill>
                  <a:srgbClr val="000068"/>
                </a:solidFill>
                <a:latin typeface="Arial" pitchFamily="34" charset="0"/>
                <a:cs typeface="Arial" pitchFamily="34" charset="0"/>
              </a:rPr>
              <a:t>Dynamics, </a:t>
            </a:r>
            <a:br>
              <a:rPr lang="en-US" sz="2700" dirty="0" smtClean="0">
                <a:solidFill>
                  <a:srgbClr val="000068"/>
                </a:solidFill>
                <a:latin typeface="Arial" pitchFamily="34" charset="0"/>
                <a:cs typeface="Arial" pitchFamily="34" charset="0"/>
              </a:rPr>
            </a:br>
            <a:r>
              <a:rPr lang="en-US" sz="2700" dirty="0" smtClean="0">
                <a:solidFill>
                  <a:srgbClr val="000068"/>
                </a:solidFill>
                <a:latin typeface="Arial" pitchFamily="34" charset="0"/>
                <a:cs typeface="Arial" pitchFamily="34" charset="0"/>
              </a:rPr>
              <a:t>20</a:t>
            </a:r>
            <a:r>
              <a:rPr lang="en-US" sz="2700" baseline="30000" dirty="0" smtClean="0">
                <a:solidFill>
                  <a:srgbClr val="000068"/>
                </a:solidFill>
                <a:latin typeface="Arial" pitchFamily="34" charset="0"/>
                <a:cs typeface="Arial" pitchFamily="34" charset="0"/>
              </a:rPr>
              <a:t>nd</a:t>
            </a:r>
            <a:r>
              <a:rPr lang="en-US" sz="2700" dirty="0" smtClean="0">
                <a:solidFill>
                  <a:srgbClr val="000068"/>
                </a:solidFill>
                <a:latin typeface="Arial" pitchFamily="34" charset="0"/>
                <a:cs typeface="Arial" pitchFamily="34" charset="0"/>
              </a:rPr>
              <a:t> Nov 2016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2400" y="3276600"/>
            <a:ext cx="754380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b="1" dirty="0" err="1" smtClean="0">
                <a:latin typeface="Arial" pitchFamily="34" charset="0"/>
                <a:ea typeface="ＭＳ Ｐゴシック" pitchFamily="-128" charset="-128"/>
                <a:cs typeface="Arial" pitchFamily="34" charset="0"/>
              </a:rPr>
              <a:t>Palash</a:t>
            </a:r>
            <a:r>
              <a:rPr lang="en-US" sz="2000" b="1" dirty="0" smtClean="0">
                <a:latin typeface="Arial" pitchFamily="34" charset="0"/>
                <a:ea typeface="ＭＳ Ｐゴシック" pitchFamily="-128" charset="-128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ea typeface="ＭＳ Ｐゴシック" pitchFamily="-128" charset="-128"/>
                <a:cs typeface="Arial" pitchFamily="34" charset="0"/>
              </a:rPr>
              <a:t>Sashittal</a:t>
            </a:r>
            <a:r>
              <a:rPr lang="en-US" sz="2000" b="1" baseline="30000" dirty="0" err="1" smtClean="0">
                <a:latin typeface="Arial" pitchFamily="34" charset="0"/>
                <a:ea typeface="ＭＳ Ｐゴシック" pitchFamily="-128" charset="-128"/>
                <a:cs typeface="Arial" pitchFamily="34" charset="0"/>
              </a:rPr>
              <a:t>a</a:t>
            </a:r>
            <a:endParaRPr lang="en-US" sz="2000" b="1" baseline="30000" dirty="0" smtClean="0">
              <a:latin typeface="Arial" pitchFamily="34" charset="0"/>
              <a:ea typeface="ＭＳ Ｐゴシック" pitchFamily="-128" charset="-128"/>
              <a:cs typeface="Arial" pitchFamily="34" charset="0"/>
            </a:endParaRPr>
          </a:p>
          <a:p>
            <a:pPr>
              <a:defRPr/>
            </a:pPr>
            <a:r>
              <a:rPr lang="en-US" sz="2000" b="1" dirty="0" err="1" smtClean="0">
                <a:latin typeface="Arial" pitchFamily="34" charset="0"/>
                <a:ea typeface="ＭＳ Ｐゴシック" pitchFamily="-128" charset="-128"/>
                <a:cs typeface="Arial" pitchFamily="34" charset="0"/>
              </a:rPr>
              <a:t>Taraneh</a:t>
            </a:r>
            <a:r>
              <a:rPr lang="en-US" sz="2000" b="1" dirty="0" smtClean="0">
                <a:latin typeface="Arial" pitchFamily="34" charset="0"/>
                <a:ea typeface="ＭＳ Ｐゴシック" pitchFamily="-128" charset="-128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ea typeface="ＭＳ Ｐゴシック" pitchFamily="-128" charset="-128"/>
                <a:cs typeface="Arial" pitchFamily="34" charset="0"/>
              </a:rPr>
              <a:t>Sayadi</a:t>
            </a:r>
            <a:r>
              <a:rPr lang="en-US" sz="2000" b="1" baseline="30000" dirty="0" err="1" smtClean="0">
                <a:latin typeface="Arial" pitchFamily="34" charset="0"/>
                <a:ea typeface="ＭＳ Ｐゴシック" pitchFamily="-128" charset="-128"/>
                <a:cs typeface="Arial" pitchFamily="34" charset="0"/>
              </a:rPr>
              <a:t>a,b</a:t>
            </a:r>
            <a:endParaRPr lang="en-US" sz="2000" b="1" baseline="30000" dirty="0" smtClean="0">
              <a:latin typeface="Arial" pitchFamily="34" charset="0"/>
              <a:ea typeface="ＭＳ Ｐゴシック" pitchFamily="-128" charset="-128"/>
              <a:cs typeface="Arial" pitchFamily="34" charset="0"/>
            </a:endParaRPr>
          </a:p>
          <a:p>
            <a:pPr>
              <a:defRPr/>
            </a:pPr>
            <a:r>
              <a:rPr lang="en-US" sz="2000" b="1" dirty="0" smtClean="0">
                <a:latin typeface="Arial" pitchFamily="34" charset="0"/>
                <a:ea typeface="ＭＳ Ｐゴシック" pitchFamily="-128" charset="-128"/>
                <a:cs typeface="Arial" pitchFamily="34" charset="0"/>
              </a:rPr>
              <a:t>Peter </a:t>
            </a:r>
            <a:r>
              <a:rPr lang="en-US" sz="2000" b="1" dirty="0" err="1" smtClean="0">
                <a:latin typeface="Arial" pitchFamily="34" charset="0"/>
                <a:ea typeface="ＭＳ Ｐゴシック" pitchFamily="-128" charset="-128"/>
                <a:cs typeface="Arial" pitchFamily="34" charset="0"/>
              </a:rPr>
              <a:t>Schmid</a:t>
            </a:r>
            <a:r>
              <a:rPr lang="en-US" sz="2000" b="1" baseline="30000" dirty="0" err="1" smtClean="0">
                <a:latin typeface="Arial" pitchFamily="34" charset="0"/>
                <a:ea typeface="ＭＳ Ｐゴシック" pitchFamily="-128" charset="-128"/>
                <a:cs typeface="Arial" pitchFamily="34" charset="0"/>
              </a:rPr>
              <a:t>c</a:t>
            </a:r>
            <a:endParaRPr lang="en-US" sz="2000" b="1" baseline="30000" dirty="0" smtClean="0">
              <a:latin typeface="Arial" pitchFamily="34" charset="0"/>
              <a:ea typeface="ＭＳ Ｐゴシック" pitchFamily="-128" charset="-128"/>
              <a:cs typeface="Arial" pitchFamily="34" charset="0"/>
            </a:endParaRPr>
          </a:p>
          <a:p>
            <a:pPr>
              <a:defRPr/>
            </a:pPr>
            <a:r>
              <a:rPr lang="en-US" sz="2000" b="1" dirty="0" err="1" smtClean="0">
                <a:latin typeface="Arial" pitchFamily="34" charset="0"/>
                <a:ea typeface="ＭＳ Ｐゴシック" pitchFamily="-128" charset="-128"/>
                <a:cs typeface="Arial" pitchFamily="34" charset="0"/>
              </a:rPr>
              <a:t>Ik</a:t>
            </a:r>
            <a:r>
              <a:rPr lang="en-US" sz="2000" b="1" dirty="0" smtClean="0">
                <a:latin typeface="Arial" pitchFamily="34" charset="0"/>
                <a:ea typeface="ＭＳ Ｐゴシック" pitchFamily="-128" charset="-128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ea typeface="ＭＳ Ｐゴシック" pitchFamily="-128" charset="-128"/>
                <a:cs typeface="Arial" pitchFamily="34" charset="0"/>
              </a:rPr>
              <a:t>Jang</a:t>
            </a:r>
            <a:r>
              <a:rPr lang="en-US" sz="2000" b="1" baseline="30000" dirty="0" err="1" smtClean="0">
                <a:latin typeface="Arial" pitchFamily="34" charset="0"/>
                <a:ea typeface="ＭＳ Ｐゴシック" pitchFamily="-128" charset="-128"/>
                <a:cs typeface="Arial" pitchFamily="34" charset="0"/>
              </a:rPr>
              <a:t>d</a:t>
            </a:r>
            <a:endParaRPr lang="en-US" sz="2000" b="1" baseline="30000" dirty="0" smtClean="0">
              <a:latin typeface="Arial" pitchFamily="34" charset="0"/>
              <a:ea typeface="ＭＳ Ｐゴシック" pitchFamily="-128" charset="-128"/>
              <a:cs typeface="Arial" pitchFamily="34" charset="0"/>
            </a:endParaRPr>
          </a:p>
          <a:p>
            <a:pPr>
              <a:defRPr/>
            </a:pPr>
            <a:r>
              <a:rPr lang="en-US" sz="2000" b="1" dirty="0" smtClean="0">
                <a:latin typeface="Arial" pitchFamily="34" charset="0"/>
                <a:ea typeface="ＭＳ Ｐゴシック" pitchFamily="-128" charset="-128"/>
                <a:cs typeface="Arial" pitchFamily="34" charset="0"/>
              </a:rPr>
              <a:t>Luca </a:t>
            </a:r>
            <a:r>
              <a:rPr lang="en-US" sz="2000" b="1" dirty="0" err="1" smtClean="0">
                <a:latin typeface="Arial" pitchFamily="34" charset="0"/>
                <a:ea typeface="ＭＳ Ｐゴシック" pitchFamily="-128" charset="-128"/>
                <a:cs typeface="Arial" pitchFamily="34" charset="0"/>
              </a:rPr>
              <a:t>Magri</a:t>
            </a:r>
            <a:r>
              <a:rPr lang="en-US" sz="2000" b="1" baseline="30000" dirty="0" err="1" smtClean="0">
                <a:latin typeface="Arial" pitchFamily="34" charset="0"/>
                <a:ea typeface="ＭＳ Ｐゴシック" pitchFamily="-128" charset="-128"/>
                <a:cs typeface="Arial" pitchFamily="34" charset="0"/>
              </a:rPr>
              <a:t>d</a:t>
            </a:r>
            <a:endParaRPr lang="en-US" sz="2000" b="1" dirty="0" smtClean="0">
              <a:latin typeface="Arial" pitchFamily="34" charset="0"/>
              <a:ea typeface="ＭＳ Ｐゴシック" pitchFamily="-128" charset="-128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042118"/>
            <a:ext cx="960120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baseline="30000" dirty="0">
                <a:latin typeface="Arial" pitchFamily="34" charset="0"/>
                <a:ea typeface="ＭＳ Ｐゴシック" pitchFamily="-128" charset="-128"/>
                <a:cs typeface="Arial" pitchFamily="34" charset="0"/>
              </a:rPr>
              <a:t>a</a:t>
            </a:r>
            <a:r>
              <a:rPr lang="en-US" sz="1600" dirty="0" smtClean="0">
                <a:latin typeface="Arial" pitchFamily="34" charset="0"/>
                <a:ea typeface="ＭＳ Ｐゴシック" pitchFamily="-128" charset="-128"/>
                <a:cs typeface="Arial" pitchFamily="34" charset="0"/>
              </a:rPr>
              <a:t>   Department of Aerospace Engineering, </a:t>
            </a:r>
            <a:r>
              <a:rPr lang="en-US" altLang="ko-KR" sz="1600" dirty="0" smtClean="0">
                <a:latin typeface="Arial" charset="0"/>
                <a:ea typeface="굴림" pitchFamily="34" charset="-127"/>
              </a:rPr>
              <a:t>University of Illinois at Urbana-Champaign, USA</a:t>
            </a:r>
          </a:p>
          <a:p>
            <a:pPr>
              <a:defRPr/>
            </a:pPr>
            <a:r>
              <a:rPr lang="en-US" sz="1600" baseline="30000" dirty="0">
                <a:latin typeface="Arial" pitchFamily="34" charset="0"/>
                <a:ea typeface="ＭＳ Ｐゴシック" pitchFamily="-128" charset="-128"/>
                <a:cs typeface="Arial" pitchFamily="34" charset="0"/>
              </a:rPr>
              <a:t>b</a:t>
            </a:r>
            <a:r>
              <a:rPr lang="en-US" sz="1600" dirty="0" smtClean="0">
                <a:latin typeface="Arial" pitchFamily="34" charset="0"/>
                <a:ea typeface="ＭＳ Ｐゴシック" pitchFamily="-128" charset="-128"/>
                <a:cs typeface="Arial" pitchFamily="34" charset="0"/>
              </a:rPr>
              <a:t>   Institute </a:t>
            </a:r>
            <a:r>
              <a:rPr lang="en-US" sz="1600" dirty="0">
                <a:latin typeface="Arial" pitchFamily="34" charset="0"/>
                <a:ea typeface="ＭＳ Ｐゴシック" pitchFamily="-128" charset="-128"/>
                <a:cs typeface="Arial" pitchFamily="34" charset="0"/>
              </a:rPr>
              <a:t>of </a:t>
            </a:r>
            <a:r>
              <a:rPr lang="en-US" sz="1600" dirty="0" smtClean="0">
                <a:latin typeface="Arial" pitchFamily="34" charset="0"/>
                <a:ea typeface="ＭＳ Ｐゴシック" pitchFamily="-128" charset="-128"/>
                <a:cs typeface="Arial" pitchFamily="34" charset="0"/>
              </a:rPr>
              <a:t>Combustion, </a:t>
            </a:r>
            <a:r>
              <a:rPr lang="en-US" sz="1600" dirty="0">
                <a:latin typeface="Arial" pitchFamily="34" charset="0"/>
                <a:ea typeface="ＭＳ Ｐゴシック" pitchFamily="-128" charset="-128"/>
                <a:cs typeface="Arial" pitchFamily="34" charset="0"/>
              </a:rPr>
              <a:t>RWTH Aachen </a:t>
            </a:r>
            <a:r>
              <a:rPr lang="en-US" sz="1600" dirty="0" smtClean="0">
                <a:latin typeface="Arial" pitchFamily="34" charset="0"/>
                <a:ea typeface="ＭＳ Ｐゴシック" pitchFamily="-128" charset="-128"/>
                <a:cs typeface="Arial" pitchFamily="34" charset="0"/>
              </a:rPr>
              <a:t>University, Germany</a:t>
            </a:r>
          </a:p>
          <a:p>
            <a:pPr>
              <a:defRPr/>
            </a:pPr>
            <a:r>
              <a:rPr lang="en-US" sz="1600" baseline="30000" dirty="0">
                <a:latin typeface="Arial" pitchFamily="34" charset="0"/>
                <a:ea typeface="ＭＳ Ｐゴシック" pitchFamily="-128" charset="-128"/>
                <a:cs typeface="Arial" pitchFamily="34" charset="0"/>
              </a:rPr>
              <a:t>c</a:t>
            </a:r>
            <a:r>
              <a:rPr lang="en-US" sz="1600" dirty="0" smtClean="0">
                <a:latin typeface="Arial" pitchFamily="34" charset="0"/>
                <a:ea typeface="ＭＳ Ｐゴシック" pitchFamily="-128" charset="-128"/>
                <a:cs typeface="Arial" pitchFamily="34" charset="0"/>
              </a:rPr>
              <a:t>   Department </a:t>
            </a:r>
            <a:r>
              <a:rPr lang="en-US" sz="1600" dirty="0">
                <a:latin typeface="Arial" pitchFamily="34" charset="0"/>
                <a:ea typeface="ＭＳ Ｐゴシック" pitchFamily="-128" charset="-128"/>
                <a:cs typeface="Arial" pitchFamily="34" charset="0"/>
              </a:rPr>
              <a:t>of </a:t>
            </a:r>
            <a:r>
              <a:rPr lang="en-US" sz="1600" dirty="0" smtClean="0">
                <a:latin typeface="Arial" pitchFamily="34" charset="0"/>
                <a:ea typeface="ＭＳ Ｐゴシック" pitchFamily="-128" charset="-128"/>
                <a:cs typeface="Arial" pitchFamily="34" charset="0"/>
              </a:rPr>
              <a:t>Mathematics, Imperial College London, UK</a:t>
            </a:r>
          </a:p>
          <a:p>
            <a:pPr>
              <a:defRPr/>
            </a:pPr>
            <a:r>
              <a:rPr lang="en-US" sz="1600" baseline="30000" dirty="0" smtClean="0">
                <a:latin typeface="Arial" pitchFamily="34" charset="0"/>
                <a:ea typeface="ＭＳ Ｐゴシック" pitchFamily="-128" charset="-128"/>
                <a:cs typeface="Arial" pitchFamily="34" charset="0"/>
              </a:rPr>
              <a:t>d</a:t>
            </a:r>
            <a:r>
              <a:rPr lang="en-US" sz="1600" dirty="0" smtClean="0">
                <a:latin typeface="Arial" pitchFamily="34" charset="0"/>
                <a:ea typeface="ＭＳ Ｐゴシック" pitchFamily="-128" charset="-128"/>
                <a:cs typeface="Arial" pitchFamily="34" charset="0"/>
              </a:rPr>
              <a:t>   Centre for Turbulence Research, Stanford University, USA</a:t>
            </a:r>
            <a:endParaRPr lang="en-US" sz="1600" baseline="30000" dirty="0" smtClean="0">
              <a:latin typeface="Arial" pitchFamily="34" charset="0"/>
              <a:ea typeface="ＭＳ Ｐゴシック" pitchFamily="-128" charset="-128"/>
              <a:cs typeface="Arial" pitchFamily="34" charset="0"/>
            </a:endParaRPr>
          </a:p>
          <a:p>
            <a:pPr>
              <a:defRPr/>
            </a:pPr>
            <a:endParaRPr lang="en-US" sz="1600" b="1" dirty="0" smtClean="0">
              <a:latin typeface="Arial" pitchFamily="34" charset="0"/>
              <a:ea typeface="ＭＳ Ｐゴシック" pitchFamily="-128" charset="-128"/>
              <a:cs typeface="Arial" pitchFamily="34" charset="0"/>
            </a:endParaRPr>
          </a:p>
          <a:p>
            <a:pPr>
              <a:defRPr/>
            </a:pPr>
            <a:endParaRPr lang="en-US" sz="1600" b="1" dirty="0" smtClean="0">
              <a:latin typeface="Arial" pitchFamily="34" charset="0"/>
              <a:ea typeface="ＭＳ Ｐゴシック" pitchFamily="-128" charset="-128"/>
              <a:cs typeface="Arial" pitchFamily="34" charset="0"/>
            </a:endParaRPr>
          </a:p>
          <a:p>
            <a:pPr>
              <a:defRPr/>
            </a:pPr>
            <a:endParaRPr lang="en-US" sz="1600" dirty="0">
              <a:solidFill>
                <a:srgbClr val="002060"/>
              </a:solidFill>
              <a:latin typeface="Arial" pitchFamily="34" charset="0"/>
              <a:ea typeface="ＭＳ Ｐゴシック" pitchFamily="-128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24180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33400"/>
          </a:xfrm>
        </p:spPr>
        <p:txBody>
          <a:bodyPr/>
          <a:lstStyle/>
          <a:p>
            <a:r>
              <a:rPr lang="en-US" sz="3200" b="1" dirty="0" smtClean="0">
                <a:solidFill>
                  <a:srgbClr val="333399"/>
                </a:solidFill>
              </a:rPr>
              <a:t>Results</a:t>
            </a:r>
            <a:endParaRPr lang="en-US" sz="3200" b="1" dirty="0">
              <a:solidFill>
                <a:srgbClr val="33339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B824C1-3EE8-44DD-B34C-9B389D476C0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487339"/>
            <a:ext cx="6172200" cy="18534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348" y="4110335"/>
            <a:ext cx="6190452" cy="187964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62000" y="3392269"/>
            <a:ext cx="5867400" cy="646331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ambria"/>
                <a:cs typeface="Cambria"/>
              </a:rPr>
              <a:t>The colors represent total energy E (increasing from blue to red) for an instantaneous reacting jet in </a:t>
            </a:r>
            <a:r>
              <a:rPr lang="en-US" sz="1200" dirty="0" err="1" smtClean="0">
                <a:latin typeface="Cambria"/>
                <a:cs typeface="Cambria"/>
              </a:rPr>
              <a:t>crossflow</a:t>
            </a:r>
            <a:r>
              <a:rPr lang="en-US" sz="1200" dirty="0" smtClean="0">
                <a:latin typeface="Cambria"/>
                <a:cs typeface="Cambria"/>
              </a:rPr>
              <a:t> flow field on the symmetry plane. The black line shows the contour for the reaction rate threshold used for the masking function.</a:t>
            </a:r>
            <a:endParaRPr lang="en-US" sz="1200" dirty="0">
              <a:latin typeface="Cambria"/>
              <a:cs typeface="Cambri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6019800"/>
            <a:ext cx="6248400" cy="461665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1200" dirty="0" smtClean="0">
                <a:latin typeface="Cambria"/>
                <a:cs typeface="Cambria"/>
              </a:rPr>
              <a:t>Relative sensitivity of the integral heat release for time period [0,T]  with (a) the entire computational domain and (b) a masked domain with respect to the combustion parameters.</a:t>
            </a:r>
            <a:endParaRPr lang="en-US" sz="1200" dirty="0">
              <a:latin typeface="Cambria"/>
              <a:cs typeface="Cambri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838200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400" dirty="0" smtClean="0">
                <a:latin typeface="Cambria"/>
                <a:cs typeface="Cambria"/>
              </a:rPr>
              <a:t>Integral heat release</a:t>
            </a:r>
          </a:p>
          <a:p>
            <a:pPr marL="742950" lvl="1" indent="-285750">
              <a:buFont typeface="Arial"/>
              <a:buChar char="•"/>
            </a:pPr>
            <a:r>
              <a:rPr lang="en-US" sz="1400" dirty="0" smtClean="0">
                <a:latin typeface="Cambria"/>
                <a:cs typeface="Cambria"/>
              </a:rPr>
              <a:t>Find the sensitivity of integral heat release in period [0,T] </a:t>
            </a:r>
            <a:r>
              <a:rPr lang="en-US" sz="1400" dirty="0" err="1" smtClean="0">
                <a:latin typeface="Cambria"/>
                <a:cs typeface="Cambria"/>
              </a:rPr>
              <a:t>w.r.t</a:t>
            </a:r>
            <a:r>
              <a:rPr lang="en-US" sz="1400" dirty="0" smtClean="0">
                <a:latin typeface="Cambria"/>
                <a:cs typeface="Cambria"/>
              </a:rPr>
              <a:t>. combustion model parameters</a:t>
            </a:r>
            <a:endParaRPr lang="en-US" sz="1400" dirty="0">
              <a:latin typeface="Cambria"/>
              <a:cs typeface="Cambri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86600" y="2971800"/>
            <a:ext cx="1752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400" dirty="0" err="1" smtClean="0">
                <a:latin typeface="Cambria"/>
                <a:cs typeface="Cambria"/>
              </a:rPr>
              <a:t>Zeldovich</a:t>
            </a:r>
            <a:r>
              <a:rPr lang="en-US" sz="1400" dirty="0" smtClean="0">
                <a:latin typeface="Cambria"/>
                <a:cs typeface="Cambria"/>
              </a:rPr>
              <a:t> number is most influential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086600" y="3962400"/>
            <a:ext cx="1752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400" dirty="0" smtClean="0">
                <a:latin typeface="Cambria"/>
                <a:cs typeface="Cambria"/>
              </a:rPr>
              <a:t>Masking doesn’t change relative sensitivities</a:t>
            </a:r>
          </a:p>
        </p:txBody>
      </p:sp>
    </p:spTree>
    <p:extLst>
      <p:ext uri="{BB962C8B-B14F-4D97-AF65-F5344CB8AC3E}">
        <p14:creationId xmlns:p14="http://schemas.microsoft.com/office/powerpoint/2010/main" val="19290916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33400"/>
          </a:xfrm>
        </p:spPr>
        <p:txBody>
          <a:bodyPr/>
          <a:lstStyle/>
          <a:p>
            <a:r>
              <a:rPr lang="en-US" sz="3200" b="1" dirty="0" smtClean="0">
                <a:solidFill>
                  <a:srgbClr val="333399"/>
                </a:solidFill>
              </a:rPr>
              <a:t>Results</a:t>
            </a:r>
            <a:endParaRPr lang="en-US" sz="3200" b="1" dirty="0">
              <a:solidFill>
                <a:srgbClr val="333399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838200"/>
            <a:ext cx="7848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400" dirty="0" smtClean="0">
                <a:latin typeface="Cambria"/>
                <a:cs typeface="Cambria"/>
              </a:rPr>
              <a:t>Field sensitivities for combustion model parameters</a:t>
            </a:r>
          </a:p>
          <a:p>
            <a:pPr marL="742950" lvl="1" indent="-285750">
              <a:buFont typeface="Arial"/>
              <a:buChar char="•"/>
            </a:pPr>
            <a:r>
              <a:rPr lang="en-US" sz="1400" dirty="0" smtClean="0">
                <a:latin typeface="Cambria"/>
                <a:cs typeface="Cambria"/>
              </a:rPr>
              <a:t>Treat model parameters as functions in (</a:t>
            </a:r>
            <a:r>
              <a:rPr lang="en-US" sz="1400" dirty="0" err="1" smtClean="0">
                <a:latin typeface="Cambria"/>
                <a:cs typeface="Cambria"/>
              </a:rPr>
              <a:t>x,y,z</a:t>
            </a:r>
            <a:r>
              <a:rPr lang="en-US" sz="1400" dirty="0" smtClean="0">
                <a:latin typeface="Cambria"/>
                <a:cs typeface="Cambria"/>
              </a:rPr>
              <a:t>) space</a:t>
            </a:r>
          </a:p>
          <a:p>
            <a:pPr marL="742950" lvl="1" indent="-285750">
              <a:buFont typeface="Arial"/>
              <a:buChar char="•"/>
            </a:pPr>
            <a:r>
              <a:rPr lang="en-US" sz="1400" dirty="0" smtClean="0">
                <a:latin typeface="Cambria"/>
                <a:cs typeface="Cambria"/>
              </a:rPr>
              <a:t>Identify the most influential (sensitive) regions in the flow</a:t>
            </a:r>
            <a:endParaRPr lang="en-US" sz="1400" dirty="0">
              <a:latin typeface="Cambria"/>
              <a:cs typeface="Cambria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828800"/>
            <a:ext cx="5140093" cy="33749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62000" y="5257800"/>
            <a:ext cx="4343400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ambria"/>
                <a:cs typeface="Cambria"/>
              </a:rPr>
              <a:t>Red and blue contours show positive and negative sensitivity of the integral heat release with respect to the </a:t>
            </a:r>
            <a:r>
              <a:rPr lang="en-US" sz="1200" dirty="0" err="1" smtClean="0">
                <a:latin typeface="Cambria"/>
                <a:cs typeface="Cambria"/>
              </a:rPr>
              <a:t>Zeldovich</a:t>
            </a:r>
            <a:r>
              <a:rPr lang="en-US" sz="1200" dirty="0" smtClean="0">
                <a:latin typeface="Cambria"/>
                <a:cs typeface="Cambria"/>
              </a:rPr>
              <a:t> number </a:t>
            </a:r>
            <a:r>
              <a:rPr lang="en-US" sz="1200" dirty="0" err="1" smtClean="0">
                <a:latin typeface="Cambria"/>
                <a:cs typeface="Cambria"/>
              </a:rPr>
              <a:t>Ze</a:t>
            </a:r>
            <a:r>
              <a:rPr lang="en-US" sz="1200" dirty="0" smtClean="0">
                <a:latin typeface="Cambria"/>
                <a:cs typeface="Cambria"/>
              </a:rPr>
              <a:t>. Black lines are wall-normal velocity contours of the base flow, representing the shear layer upstream and downstream of the jet inlet.</a:t>
            </a:r>
            <a:endParaRPr lang="en-US" sz="1200" dirty="0">
              <a:latin typeface="Cambria"/>
              <a:cs typeface="Cambri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24600" y="2895600"/>
            <a:ext cx="2209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400" dirty="0" smtClean="0">
                <a:latin typeface="Cambria"/>
                <a:cs typeface="Cambria"/>
              </a:rPr>
              <a:t>Most influential region is located in the shear layer upstream of the jet, near the wall</a:t>
            </a:r>
            <a:endParaRPr lang="en-US" sz="1400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0779096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B824C1-3EE8-44DD-B34C-9B389D476C0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6678"/>
            <a:ext cx="9144000" cy="526722"/>
          </a:xfrm>
        </p:spPr>
        <p:txBody>
          <a:bodyPr/>
          <a:lstStyle/>
          <a:p>
            <a:r>
              <a:rPr lang="en-US" sz="3200" b="1" dirty="0" smtClean="0">
                <a:solidFill>
                  <a:schemeClr val="accent2"/>
                </a:solidFill>
              </a:rPr>
              <a:t>Motivation</a:t>
            </a:r>
            <a:endParaRPr lang="en-US" sz="3200" b="1" dirty="0">
              <a:solidFill>
                <a:schemeClr val="accent2"/>
              </a:solidFill>
            </a:endParaRPr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 bwMode="auto">
          <a:xfrm>
            <a:off x="0" y="65532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EB824C1-3EE8-44DD-B34C-9B389D476C0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914400"/>
            <a:ext cx="4800600" cy="4801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/>
              <a:buChar char="•"/>
            </a:pPr>
            <a:r>
              <a:rPr lang="en-US" dirty="0" smtClean="0">
                <a:latin typeface="Cambria"/>
                <a:cs typeface="Cambria"/>
              </a:rPr>
              <a:t>Simulations of </a:t>
            </a:r>
            <a:r>
              <a:rPr lang="en-US" b="1" dirty="0" smtClean="0">
                <a:latin typeface="Cambria"/>
                <a:cs typeface="Cambria"/>
              </a:rPr>
              <a:t>reactive flows</a:t>
            </a:r>
            <a:r>
              <a:rPr lang="en-US" dirty="0" smtClean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lang="en-US" dirty="0" smtClean="0">
                <a:latin typeface="Cambria"/>
                <a:cs typeface="Cambria"/>
              </a:rPr>
              <a:t>rely on many </a:t>
            </a:r>
            <a:r>
              <a:rPr lang="en-US" b="1" dirty="0" smtClean="0">
                <a:solidFill>
                  <a:srgbClr val="000000"/>
                </a:solidFill>
                <a:latin typeface="Cambria"/>
                <a:cs typeface="Cambria"/>
              </a:rPr>
              <a:t>models</a:t>
            </a:r>
            <a:r>
              <a:rPr lang="en-US" dirty="0" smtClean="0">
                <a:latin typeface="Cambria"/>
                <a:cs typeface="Cambria"/>
              </a:rPr>
              <a:t>: </a:t>
            </a:r>
          </a:p>
          <a:p>
            <a:pPr marL="742950" lvl="1" indent="-285750">
              <a:buFont typeface="Wingdings" charset="2"/>
              <a:buChar char="Ø"/>
            </a:pPr>
            <a:r>
              <a:rPr lang="en-US" dirty="0" smtClean="0">
                <a:latin typeface="Cambria"/>
                <a:cs typeface="Cambria"/>
              </a:rPr>
              <a:t>Chemical mechanism </a:t>
            </a:r>
          </a:p>
          <a:p>
            <a:pPr marL="742950" lvl="1" indent="-285750">
              <a:buFont typeface="Wingdings" charset="2"/>
              <a:buChar char="Ø"/>
            </a:pPr>
            <a:r>
              <a:rPr lang="en-US" dirty="0" smtClean="0">
                <a:latin typeface="Cambria"/>
                <a:cs typeface="Cambria"/>
              </a:rPr>
              <a:t>Turbulent flow</a:t>
            </a:r>
          </a:p>
          <a:p>
            <a:pPr marL="742950" lvl="1" indent="-285750">
              <a:buFont typeface="Wingdings" charset="2"/>
              <a:buChar char="Ø"/>
            </a:pPr>
            <a:r>
              <a:rPr lang="en-US" dirty="0" smtClean="0">
                <a:latin typeface="Cambria"/>
                <a:cs typeface="Cambria"/>
              </a:rPr>
              <a:t>Turbulent/Chemistry interaction</a:t>
            </a:r>
          </a:p>
          <a:p>
            <a:pPr marL="171450" indent="-171450">
              <a:buFont typeface="Arial"/>
              <a:buChar char="•"/>
            </a:pPr>
            <a:endParaRPr lang="en-US" dirty="0" smtClean="0">
              <a:latin typeface="Cambria"/>
              <a:cs typeface="Cambria"/>
            </a:endParaRPr>
          </a:p>
          <a:p>
            <a:pPr marL="171450" indent="-171450">
              <a:buFont typeface="Arial"/>
              <a:buChar char="•"/>
            </a:pPr>
            <a:r>
              <a:rPr lang="en-US" dirty="0" smtClean="0">
                <a:latin typeface="Cambria"/>
                <a:cs typeface="Cambria"/>
              </a:rPr>
              <a:t>Model parameters are not known </a:t>
            </a:r>
            <a:r>
              <a:rPr lang="en-US" i="1" dirty="0" smtClean="0">
                <a:latin typeface="Cambria"/>
                <a:cs typeface="Cambria"/>
              </a:rPr>
              <a:t>a priori</a:t>
            </a:r>
            <a:endParaRPr lang="en-US" dirty="0" smtClean="0">
              <a:latin typeface="Cambria"/>
              <a:cs typeface="Cambria"/>
            </a:endParaRPr>
          </a:p>
          <a:p>
            <a:r>
              <a:rPr lang="en-US" dirty="0">
                <a:latin typeface="Cambria"/>
                <a:cs typeface="Cambria"/>
              </a:rPr>
              <a:t> </a:t>
            </a:r>
            <a:r>
              <a:rPr lang="en-US" dirty="0" smtClean="0">
                <a:latin typeface="Cambria"/>
                <a:cs typeface="Cambria"/>
              </a:rPr>
              <a:t>                  </a:t>
            </a:r>
            <a:r>
              <a:rPr lang="en-US" b="1" dirty="0" smtClean="0">
                <a:solidFill>
                  <a:srgbClr val="000000"/>
                </a:solidFill>
                <a:latin typeface="Cambria"/>
                <a:cs typeface="Cambria"/>
              </a:rPr>
              <a:t>sensitivity analysis </a:t>
            </a:r>
            <a:r>
              <a:rPr lang="en-US" dirty="0" err="1" smtClean="0">
                <a:latin typeface="Cambria"/>
                <a:cs typeface="Cambria"/>
              </a:rPr>
              <a:t>w.r.t</a:t>
            </a:r>
            <a:r>
              <a:rPr lang="en-US" dirty="0" smtClean="0">
                <a:latin typeface="Cambria"/>
                <a:cs typeface="Cambria"/>
              </a:rPr>
              <a:t>. model              parameters</a:t>
            </a:r>
          </a:p>
          <a:p>
            <a:endParaRPr lang="en-US" dirty="0" smtClean="0">
              <a:latin typeface="Cambria"/>
              <a:cs typeface="Cambria"/>
            </a:endParaRPr>
          </a:p>
          <a:p>
            <a:pPr marL="171450" indent="-171450">
              <a:buFont typeface="Arial"/>
              <a:buChar char="•"/>
            </a:pPr>
            <a:r>
              <a:rPr lang="en-US" dirty="0" smtClean="0">
                <a:latin typeface="Cambria"/>
                <a:cs typeface="Cambria"/>
              </a:rPr>
              <a:t>Large number of parameters              purely </a:t>
            </a:r>
            <a:r>
              <a:rPr lang="en-US" b="1" dirty="0" smtClean="0">
                <a:solidFill>
                  <a:srgbClr val="000000"/>
                </a:solidFill>
                <a:latin typeface="Cambria"/>
                <a:cs typeface="Cambria"/>
              </a:rPr>
              <a:t>forward approach </a:t>
            </a:r>
            <a:r>
              <a:rPr lang="en-US" dirty="0" smtClean="0">
                <a:latin typeface="Cambria"/>
                <a:cs typeface="Cambria"/>
              </a:rPr>
              <a:t>very</a:t>
            </a:r>
            <a:r>
              <a:rPr lang="en-US" b="1" dirty="0" smtClean="0">
                <a:solidFill>
                  <a:srgbClr val="000000"/>
                </a:solidFill>
                <a:latin typeface="Cambria"/>
                <a:cs typeface="Cambria"/>
              </a:rPr>
              <a:t> expensive </a:t>
            </a:r>
            <a:r>
              <a:rPr lang="en-US" dirty="0" smtClean="0">
                <a:latin typeface="Cambria"/>
                <a:cs typeface="Cambria"/>
              </a:rPr>
              <a:t>and infeasible</a:t>
            </a:r>
          </a:p>
          <a:p>
            <a:pPr marL="171450" indent="-171450">
              <a:buFont typeface="Arial"/>
              <a:buChar char="•"/>
            </a:pPr>
            <a:endParaRPr lang="en-US" dirty="0">
              <a:latin typeface="Cambria"/>
              <a:cs typeface="Cambria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Cambria"/>
                <a:cs typeface="Cambria"/>
              </a:rPr>
              <a:t>Objective:</a:t>
            </a:r>
          </a:p>
          <a:p>
            <a:r>
              <a:rPr lang="en-US" dirty="0" smtClean="0">
                <a:latin typeface="Cambria"/>
                <a:cs typeface="Cambria"/>
              </a:rPr>
              <a:t>Use </a:t>
            </a:r>
            <a:r>
              <a:rPr lang="en-US" dirty="0" err="1" smtClean="0">
                <a:latin typeface="Cambria"/>
                <a:cs typeface="Cambria"/>
              </a:rPr>
              <a:t>adjoint</a:t>
            </a:r>
            <a:r>
              <a:rPr lang="en-US" dirty="0" smtClean="0">
                <a:latin typeface="Cambria"/>
                <a:cs typeface="Cambria"/>
              </a:rPr>
              <a:t>-based technology to extract model parameter sensitivity analysis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0076" y="1061216"/>
            <a:ext cx="3212888" cy="20562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0076" y="3148824"/>
            <a:ext cx="3112933" cy="213408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599282" y="2116710"/>
            <a:ext cx="13748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mbria"/>
                <a:cs typeface="Cambria"/>
              </a:rPr>
              <a:t>Non-reacting </a:t>
            </a:r>
          </a:p>
          <a:p>
            <a:r>
              <a:rPr lang="en-US" sz="1400" dirty="0" smtClean="0">
                <a:latin typeface="Cambria"/>
                <a:cs typeface="Cambria"/>
              </a:rPr>
              <a:t>jet in </a:t>
            </a:r>
            <a:r>
              <a:rPr lang="en-US" sz="1400" dirty="0" err="1" smtClean="0">
                <a:latin typeface="Cambria"/>
                <a:cs typeface="Cambria"/>
              </a:rPr>
              <a:t>crossflow</a:t>
            </a:r>
            <a:endParaRPr lang="en-US" sz="1400" dirty="0">
              <a:latin typeface="Cambria"/>
              <a:cs typeface="Cambri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751682" y="4288410"/>
            <a:ext cx="13748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mbria"/>
                <a:cs typeface="Cambria"/>
              </a:rPr>
              <a:t>Reacting</a:t>
            </a:r>
          </a:p>
          <a:p>
            <a:r>
              <a:rPr lang="en-US" sz="1400" dirty="0" smtClean="0">
                <a:latin typeface="Cambria"/>
                <a:cs typeface="Cambria"/>
              </a:rPr>
              <a:t>jet in </a:t>
            </a:r>
            <a:r>
              <a:rPr lang="en-US" sz="1400" dirty="0" err="1" smtClean="0">
                <a:latin typeface="Cambria"/>
                <a:cs typeface="Cambria"/>
              </a:rPr>
              <a:t>crossflow</a:t>
            </a:r>
            <a:endParaRPr lang="en-US" sz="1400" dirty="0">
              <a:latin typeface="Cambria"/>
              <a:cs typeface="Cambria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380076" y="914401"/>
            <a:ext cx="3687724" cy="5257800"/>
          </a:xfrm>
          <a:prstGeom prst="rect">
            <a:avLst/>
          </a:prstGeom>
          <a:noFill/>
          <a:ln w="31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86400" y="5181600"/>
            <a:ext cx="3505200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ambria"/>
                <a:cs typeface="Cambria"/>
              </a:rPr>
              <a:t>The red </a:t>
            </a:r>
            <a:r>
              <a:rPr lang="en-US" sz="1400" dirty="0" err="1" smtClean="0">
                <a:latin typeface="Cambria"/>
                <a:cs typeface="Cambria"/>
              </a:rPr>
              <a:t>iso</a:t>
            </a:r>
            <a:r>
              <a:rPr lang="en-US" sz="1400" dirty="0" smtClean="0">
                <a:latin typeface="Cambria"/>
                <a:cs typeface="Cambria"/>
              </a:rPr>
              <a:t>-surfaces of Q criterion indicate </a:t>
            </a:r>
            <a:r>
              <a:rPr lang="en-US" sz="1400" dirty="0" err="1" smtClean="0">
                <a:latin typeface="Cambria"/>
                <a:cs typeface="Cambria"/>
              </a:rPr>
              <a:t>vortical</a:t>
            </a:r>
            <a:r>
              <a:rPr lang="en-US" sz="1400" dirty="0" smtClean="0">
                <a:latin typeface="Cambria"/>
                <a:cs typeface="Cambria"/>
              </a:rPr>
              <a:t> structures in instantaneous flow fields of reacting and non-reacting jets in </a:t>
            </a:r>
            <a:r>
              <a:rPr lang="en-US" sz="1400" dirty="0" err="1" smtClean="0">
                <a:latin typeface="Cambria"/>
                <a:cs typeface="Cambria"/>
              </a:rPr>
              <a:t>crossflow</a:t>
            </a:r>
            <a:endParaRPr lang="en-US" sz="1400" dirty="0">
              <a:latin typeface="Cambria"/>
              <a:cs typeface="Cambria"/>
            </a:endParaRPr>
          </a:p>
        </p:txBody>
      </p:sp>
      <p:cxnSp>
        <p:nvCxnSpPr>
          <p:cNvPr id="14" name="Straight Arrow Connector 13"/>
          <p:cNvCxnSpPr/>
          <p:nvPr/>
        </p:nvCxnSpPr>
        <p:spPr bwMode="auto">
          <a:xfrm>
            <a:off x="609600" y="3048000"/>
            <a:ext cx="609600" cy="0"/>
          </a:xfrm>
          <a:prstGeom prst="straightConnector1">
            <a:avLst/>
          </a:prstGeom>
          <a:gradFill rotWithShape="1">
            <a:gsLst>
              <a:gs pos="0">
                <a:schemeClr val="tx1"/>
              </a:gs>
              <a:gs pos="100000">
                <a:srgbClr val="7D7D7D"/>
              </a:gs>
            </a:gsLst>
            <a:lin ang="5400000" scaled="1"/>
          </a:gradFill>
          <a:ln w="6350" cap="flat" cmpd="sng" algn="ctr">
            <a:solidFill>
              <a:srgbClr val="80808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5" name="Straight Arrow Connector 14"/>
          <p:cNvCxnSpPr/>
          <p:nvPr/>
        </p:nvCxnSpPr>
        <p:spPr bwMode="auto">
          <a:xfrm>
            <a:off x="3429000" y="3886200"/>
            <a:ext cx="609600" cy="0"/>
          </a:xfrm>
          <a:prstGeom prst="straightConnector1">
            <a:avLst/>
          </a:prstGeom>
          <a:gradFill rotWithShape="1">
            <a:gsLst>
              <a:gs pos="0">
                <a:schemeClr val="tx1"/>
              </a:gs>
              <a:gs pos="100000">
                <a:srgbClr val="7D7D7D"/>
              </a:gs>
            </a:gsLst>
            <a:lin ang="5400000" scaled="1"/>
          </a:gradFill>
          <a:ln w="6350" cap="flat" cmpd="sng" algn="ctr">
            <a:solidFill>
              <a:srgbClr val="80808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6" name="Rounded Rectangle 15"/>
          <p:cNvSpPr/>
          <p:nvPr/>
        </p:nvSpPr>
        <p:spPr bwMode="auto">
          <a:xfrm>
            <a:off x="304800" y="4724400"/>
            <a:ext cx="4800600" cy="990600"/>
          </a:xfrm>
          <a:prstGeom prst="roundRect">
            <a:avLst/>
          </a:prstGeom>
          <a:gradFill flip="none" rotWithShape="1">
            <a:gsLst>
              <a:gs pos="0">
                <a:schemeClr val="tx1">
                  <a:alpha val="27000"/>
                </a:schemeClr>
              </a:gs>
              <a:gs pos="100000">
                <a:srgbClr val="7D7D7D">
                  <a:alpha val="27000"/>
                </a:srgbClr>
              </a:gs>
            </a:gsLst>
            <a:lin ang="5400000" scaled="1"/>
            <a:tileRect/>
          </a:gradFill>
          <a:ln w="6350" cap="flat" cmpd="sng" algn="ctr">
            <a:solidFill>
              <a:srgbClr val="80808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92464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678"/>
            <a:ext cx="9144000" cy="526722"/>
          </a:xfrm>
        </p:spPr>
        <p:txBody>
          <a:bodyPr/>
          <a:lstStyle/>
          <a:p>
            <a:r>
              <a:rPr lang="en-US" sz="3200" b="1" dirty="0" smtClean="0">
                <a:solidFill>
                  <a:srgbClr val="333399"/>
                </a:solidFill>
              </a:rPr>
              <a:t>Configuration</a:t>
            </a:r>
            <a:endParaRPr lang="en-US" sz="3200" b="1" dirty="0">
              <a:solidFill>
                <a:srgbClr val="33339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B824C1-3EE8-44DD-B34C-9B389D476C0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849868"/>
            <a:ext cx="2044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Cambria"/>
                <a:cs typeface="Cambria"/>
              </a:rPr>
              <a:t> </a:t>
            </a:r>
            <a:r>
              <a:rPr lang="en-US" dirty="0" err="1" smtClean="0">
                <a:solidFill>
                  <a:srgbClr val="3366FF"/>
                </a:solidFill>
                <a:latin typeface="Cambria"/>
                <a:cs typeface="Cambria"/>
              </a:rPr>
              <a:t>Crossflow</a:t>
            </a:r>
            <a:r>
              <a:rPr lang="en-US" dirty="0" smtClean="0">
                <a:solidFill>
                  <a:srgbClr val="3366FF"/>
                </a:solidFill>
                <a:latin typeface="Cambria"/>
                <a:cs typeface="Cambria"/>
              </a:rPr>
              <a:t> (air)</a:t>
            </a:r>
            <a:endParaRPr lang="en-US" dirty="0">
              <a:solidFill>
                <a:srgbClr val="3366FF"/>
              </a:solidFill>
              <a:latin typeface="Cambria"/>
              <a:cs typeface="Cambri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1230868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Cambria"/>
                <a:cs typeface="Cambria"/>
              </a:rPr>
              <a:t>       </a:t>
            </a:r>
            <a:r>
              <a:rPr lang="en-US" dirty="0" smtClean="0">
                <a:solidFill>
                  <a:srgbClr val="008000"/>
                </a:solidFill>
                <a:latin typeface="Cambria"/>
                <a:cs typeface="Cambria"/>
              </a:rPr>
              <a:t>Jet        (fuel)</a:t>
            </a:r>
            <a:endParaRPr lang="en-US" dirty="0">
              <a:solidFill>
                <a:srgbClr val="008000"/>
              </a:solidFill>
              <a:latin typeface="Cambria"/>
              <a:cs typeface="Cambri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25926" y="849868"/>
            <a:ext cx="42521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mbria"/>
                <a:cs typeface="Cambria"/>
              </a:rPr>
              <a:t>Laminar boundary layer over a flat plate</a:t>
            </a:r>
            <a:endParaRPr lang="en-US" dirty="0">
              <a:latin typeface="Cambria"/>
              <a:cs typeface="Cambri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25926" y="1230868"/>
            <a:ext cx="4546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mbria"/>
                <a:cs typeface="Cambria"/>
              </a:rPr>
              <a:t>Laminar circular jet in wall normal direction</a:t>
            </a:r>
            <a:endParaRPr lang="en-US" dirty="0">
              <a:latin typeface="Cambria"/>
              <a:cs typeface="Cambria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00"/>
            <a:ext cx="6357139" cy="4068568"/>
          </a:xfrm>
          <a:prstGeom prst="rect">
            <a:avLst/>
          </a:prstGeom>
        </p:spPr>
      </p:pic>
      <p:sp>
        <p:nvSpPr>
          <p:cNvPr id="25" name="Up Arrow 24"/>
          <p:cNvSpPr/>
          <p:nvPr/>
        </p:nvSpPr>
        <p:spPr bwMode="auto">
          <a:xfrm>
            <a:off x="2209800" y="5105400"/>
            <a:ext cx="381000" cy="838200"/>
          </a:xfrm>
          <a:prstGeom prst="upArrow">
            <a:avLst/>
          </a:prstGeom>
          <a:solidFill>
            <a:srgbClr val="008000"/>
          </a:solidFill>
          <a:ln w="635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6" name="Right Arrow 25"/>
          <p:cNvSpPr/>
          <p:nvPr/>
        </p:nvSpPr>
        <p:spPr bwMode="auto">
          <a:xfrm rot="19774668">
            <a:off x="254364" y="3213995"/>
            <a:ext cx="975364" cy="381000"/>
          </a:xfrm>
          <a:prstGeom prst="rightArrow">
            <a:avLst/>
          </a:prstGeom>
          <a:solidFill>
            <a:srgbClr val="3366FF"/>
          </a:solidFill>
          <a:ln w="6350" cap="flat" cmpd="sng" algn="ctr">
            <a:solidFill>
              <a:srgbClr val="80808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28" name="Straight Arrow Connector 27"/>
          <p:cNvCxnSpPr/>
          <p:nvPr/>
        </p:nvCxnSpPr>
        <p:spPr bwMode="auto">
          <a:xfrm>
            <a:off x="2540126" y="1078468"/>
            <a:ext cx="609600" cy="0"/>
          </a:xfrm>
          <a:prstGeom prst="straightConnector1">
            <a:avLst/>
          </a:prstGeom>
          <a:gradFill rotWithShape="1">
            <a:gsLst>
              <a:gs pos="0">
                <a:schemeClr val="tx1"/>
              </a:gs>
              <a:gs pos="100000">
                <a:srgbClr val="7D7D7D"/>
              </a:gs>
            </a:gsLst>
            <a:lin ang="5400000" scaled="1"/>
          </a:gradFill>
          <a:ln w="6350" cap="flat" cmpd="sng" algn="ctr">
            <a:solidFill>
              <a:srgbClr val="80808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9" name="Straight Arrow Connector 28"/>
          <p:cNvCxnSpPr/>
          <p:nvPr/>
        </p:nvCxnSpPr>
        <p:spPr bwMode="auto">
          <a:xfrm>
            <a:off x="2540126" y="1459468"/>
            <a:ext cx="609600" cy="0"/>
          </a:xfrm>
          <a:prstGeom prst="straightConnector1">
            <a:avLst/>
          </a:prstGeom>
          <a:gradFill rotWithShape="1">
            <a:gsLst>
              <a:gs pos="0">
                <a:schemeClr val="tx1"/>
              </a:gs>
              <a:gs pos="100000">
                <a:srgbClr val="7D7D7D"/>
              </a:gs>
            </a:gsLst>
            <a:lin ang="5400000" scaled="1"/>
          </a:gradFill>
          <a:ln w="6350" cap="flat" cmpd="sng" algn="ctr">
            <a:solidFill>
              <a:srgbClr val="80808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6" name="TextBox 5"/>
          <p:cNvSpPr txBox="1"/>
          <p:nvPr/>
        </p:nvSpPr>
        <p:spPr>
          <a:xfrm>
            <a:off x="228600" y="2514600"/>
            <a:ext cx="10961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mbria"/>
                <a:cs typeface="Cambria"/>
              </a:rPr>
              <a:t>Ma = 0.2</a:t>
            </a:r>
          </a:p>
          <a:p>
            <a:r>
              <a:rPr lang="en-US" sz="1400" dirty="0" smtClean="0">
                <a:latin typeface="Cambria"/>
                <a:cs typeface="Cambria"/>
              </a:rPr>
              <a:t>Re = 10,000</a:t>
            </a:r>
            <a:endParaRPr lang="en-US" sz="1400" dirty="0">
              <a:latin typeface="Cambria"/>
              <a:cs typeface="Cambri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40345" y="6019800"/>
            <a:ext cx="22660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err="1" smtClean="0">
                <a:latin typeface="Cambria"/>
                <a:cs typeface="Cambria"/>
              </a:rPr>
              <a:t>V</a:t>
            </a:r>
            <a:r>
              <a:rPr lang="en-US" sz="1400" baseline="-25000" dirty="0" err="1" smtClean="0">
                <a:latin typeface="Cambria"/>
                <a:cs typeface="Cambria"/>
              </a:rPr>
              <a:t>jet</a:t>
            </a:r>
            <a:r>
              <a:rPr lang="en-US" sz="1400" dirty="0" smtClean="0">
                <a:latin typeface="Cambria"/>
                <a:cs typeface="Cambria"/>
              </a:rPr>
              <a:t>/V</a:t>
            </a:r>
            <a:r>
              <a:rPr lang="en-US" sz="1400" baseline="-25000" dirty="0" smtClean="0">
                <a:latin typeface="Cambria"/>
                <a:cs typeface="Cambria"/>
              </a:rPr>
              <a:t>∞</a:t>
            </a:r>
            <a:r>
              <a:rPr lang="en-US" sz="1400" dirty="0" smtClean="0">
                <a:latin typeface="Cambria"/>
                <a:cs typeface="Cambria"/>
              </a:rPr>
              <a:t>=3</a:t>
            </a:r>
          </a:p>
          <a:p>
            <a:pPr algn="ctr"/>
            <a:r>
              <a:rPr lang="en-US" sz="1400" dirty="0" smtClean="0">
                <a:latin typeface="Cambria"/>
                <a:cs typeface="Cambria"/>
              </a:rPr>
              <a:t>Nozzle Diameter (D) = 0.05</a:t>
            </a:r>
            <a:endParaRPr lang="en-US" sz="1400" dirty="0">
              <a:latin typeface="Cambria"/>
              <a:cs typeface="Cambria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5168544"/>
              </p:ext>
            </p:extLst>
          </p:nvPr>
        </p:nvGraphicFramePr>
        <p:xfrm>
          <a:off x="4648200" y="4038600"/>
          <a:ext cx="4191000" cy="173736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047750"/>
                <a:gridCol w="1047750"/>
                <a:gridCol w="1047750"/>
                <a:gridCol w="1047750"/>
              </a:tblGrid>
              <a:tr h="33859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Z</a:t>
                      </a:r>
                      <a:endParaRPr lang="en-US" dirty="0"/>
                    </a:p>
                  </a:txBody>
                  <a:tcPr>
                    <a:noFill/>
                  </a:tcPr>
                </a:tc>
              </a:tr>
              <a:tr h="338593">
                <a:tc>
                  <a:txBody>
                    <a:bodyPr/>
                    <a:lstStyle/>
                    <a:p>
                      <a:r>
                        <a:rPr lang="en-US" dirty="0" smtClean="0"/>
                        <a:t>Size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1.2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0.4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0.5</a:t>
                      </a:r>
                      <a:endParaRPr lang="en-US" dirty="0"/>
                    </a:p>
                  </a:txBody>
                  <a:tcPr>
                    <a:noFill/>
                  </a:tcPr>
                </a:tc>
              </a:tr>
              <a:tr h="338593">
                <a:tc>
                  <a:txBody>
                    <a:bodyPr/>
                    <a:lstStyle/>
                    <a:p>
                      <a:r>
                        <a:rPr lang="en-US" dirty="0" smtClean="0"/>
                        <a:t>Grid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480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256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200</a:t>
                      </a:r>
                      <a:endParaRPr lang="en-US" dirty="0"/>
                    </a:p>
                  </a:txBody>
                  <a:tcPr>
                    <a:noFill/>
                  </a:tcPr>
                </a:tc>
              </a:tr>
              <a:tr h="584421">
                <a:tc>
                  <a:txBody>
                    <a:bodyPr/>
                    <a:lstStyle/>
                    <a:p>
                      <a:r>
                        <a:rPr lang="en-US" dirty="0" smtClean="0"/>
                        <a:t>BC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Inflow/outflow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Wall/outflow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Periodic</a:t>
                      </a:r>
                      <a:endParaRPr lang="en-US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27438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678"/>
            <a:ext cx="9144000" cy="526722"/>
          </a:xfrm>
        </p:spPr>
        <p:txBody>
          <a:bodyPr/>
          <a:lstStyle/>
          <a:p>
            <a:r>
              <a:rPr lang="en-US" sz="3200" b="1" dirty="0" smtClean="0">
                <a:solidFill>
                  <a:srgbClr val="333399"/>
                </a:solidFill>
              </a:rPr>
              <a:t>Numerical framework</a:t>
            </a:r>
            <a:endParaRPr lang="en-US" sz="3200" b="1" dirty="0">
              <a:solidFill>
                <a:srgbClr val="33339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B824C1-3EE8-44DD-B34C-9B389D476C0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919877"/>
            <a:ext cx="8229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b="1" dirty="0" smtClean="0">
                <a:latin typeface="Cambria"/>
                <a:cs typeface="Cambria"/>
              </a:rPr>
              <a:t>Compressible</a:t>
            </a:r>
            <a:r>
              <a:rPr lang="en-US" dirty="0" smtClean="0">
                <a:latin typeface="Cambria"/>
                <a:cs typeface="Cambria"/>
              </a:rPr>
              <a:t> </a:t>
            </a:r>
            <a:r>
              <a:rPr lang="en-US" b="1" dirty="0" smtClean="0">
                <a:latin typeface="Cambria"/>
                <a:cs typeface="Cambria"/>
              </a:rPr>
              <a:t>NS</a:t>
            </a:r>
            <a:r>
              <a:rPr lang="en-US" dirty="0" smtClean="0">
                <a:latin typeface="Cambria"/>
                <a:cs typeface="Cambria"/>
              </a:rPr>
              <a:t> equations, ideal gas, </a:t>
            </a:r>
            <a:r>
              <a:rPr lang="en-US" b="1" dirty="0" smtClean="0">
                <a:latin typeface="Cambria"/>
                <a:cs typeface="Cambria"/>
              </a:rPr>
              <a:t>Ma = 0.2</a:t>
            </a:r>
          </a:p>
          <a:p>
            <a:pPr marL="285750" indent="-285750">
              <a:buFont typeface="Arial"/>
              <a:buChar char="•"/>
            </a:pPr>
            <a:r>
              <a:rPr lang="en-US" b="1" dirty="0" smtClean="0">
                <a:latin typeface="Cambria"/>
                <a:cs typeface="Cambria"/>
              </a:rPr>
              <a:t>Fourth</a:t>
            </a:r>
            <a:r>
              <a:rPr lang="en-US" dirty="0" smtClean="0">
                <a:latin typeface="Cambria"/>
                <a:cs typeface="Cambria"/>
              </a:rPr>
              <a:t>-</a:t>
            </a:r>
            <a:r>
              <a:rPr lang="en-US" b="1" dirty="0" smtClean="0">
                <a:latin typeface="Cambria"/>
                <a:cs typeface="Cambria"/>
              </a:rPr>
              <a:t>order</a:t>
            </a:r>
            <a:r>
              <a:rPr lang="en-US" dirty="0" smtClean="0">
                <a:latin typeface="Cambria"/>
                <a:cs typeface="Cambria"/>
              </a:rPr>
              <a:t> finite differences in three spatial directions</a:t>
            </a:r>
          </a:p>
          <a:p>
            <a:pPr marL="285750" indent="-285750">
              <a:buFont typeface="Arial"/>
              <a:buChar char="•"/>
            </a:pPr>
            <a:r>
              <a:rPr lang="en-US" b="1" dirty="0" smtClean="0">
                <a:latin typeface="Cambria"/>
                <a:cs typeface="Cambria"/>
              </a:rPr>
              <a:t>Staggered</a:t>
            </a:r>
            <a:r>
              <a:rPr lang="en-US" dirty="0" smtClean="0">
                <a:latin typeface="Cambria"/>
                <a:cs typeface="Cambria"/>
              </a:rPr>
              <a:t> variables, </a:t>
            </a:r>
            <a:r>
              <a:rPr lang="en-US" b="1" dirty="0" smtClean="0">
                <a:latin typeface="Cambria"/>
                <a:cs typeface="Cambria"/>
              </a:rPr>
              <a:t>Curvilinear</a:t>
            </a:r>
            <a:r>
              <a:rPr lang="en-US" dirty="0" smtClean="0">
                <a:latin typeface="Cambria"/>
                <a:cs typeface="Cambria"/>
              </a:rPr>
              <a:t> coordinates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>
                <a:latin typeface="Cambria"/>
                <a:cs typeface="Cambria"/>
              </a:rPr>
              <a:t>Staggered variables are taken care of through local treatment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>
                <a:latin typeface="Cambria"/>
                <a:cs typeface="Cambria"/>
              </a:rPr>
              <a:t>The geometric coefficients are simply multiplied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Cambria"/>
                <a:cs typeface="Cambria"/>
              </a:rPr>
              <a:t>Time advancement scheme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>
                <a:latin typeface="Cambria"/>
                <a:cs typeface="Cambria"/>
              </a:rPr>
              <a:t>NS equations : low storage </a:t>
            </a:r>
            <a:r>
              <a:rPr lang="en-US" b="1" dirty="0" smtClean="0">
                <a:latin typeface="Cambria"/>
                <a:cs typeface="Cambria"/>
              </a:rPr>
              <a:t>RK3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>
                <a:latin typeface="Cambria"/>
                <a:cs typeface="Cambria"/>
              </a:rPr>
              <a:t>Chemistry      : </a:t>
            </a:r>
            <a:r>
              <a:rPr lang="en-US" b="1" dirty="0" smtClean="0">
                <a:latin typeface="Cambria"/>
                <a:cs typeface="Cambria"/>
              </a:rPr>
              <a:t>fifth-order </a:t>
            </a:r>
            <a:r>
              <a:rPr lang="en-US" dirty="0" smtClean="0">
                <a:latin typeface="Cambria"/>
                <a:cs typeface="Cambria"/>
              </a:rPr>
              <a:t>backward differentiation (</a:t>
            </a:r>
            <a:r>
              <a:rPr lang="en-US" b="1" dirty="0" smtClean="0">
                <a:latin typeface="Cambria"/>
                <a:cs typeface="Cambria"/>
              </a:rPr>
              <a:t>DVODE</a:t>
            </a:r>
            <a:r>
              <a:rPr lang="en-US" dirty="0" smtClean="0">
                <a:latin typeface="Cambria"/>
                <a:cs typeface="Cambria"/>
              </a:rPr>
              <a:t>)</a:t>
            </a:r>
          </a:p>
          <a:p>
            <a:pPr marL="285750" indent="-285750">
              <a:buFont typeface="Arial"/>
              <a:buChar char="•"/>
            </a:pPr>
            <a:r>
              <a:rPr lang="en-US" b="1" dirty="0" smtClean="0">
                <a:latin typeface="Cambria"/>
                <a:cs typeface="Cambria"/>
              </a:rPr>
              <a:t>Sponges</a:t>
            </a:r>
            <a:r>
              <a:rPr lang="en-US" dirty="0" smtClean="0">
                <a:latin typeface="Cambria"/>
                <a:cs typeface="Cambria"/>
              </a:rPr>
              <a:t> are used at all the boundaries except the wall </a:t>
            </a:r>
            <a:endParaRPr lang="en-US" dirty="0">
              <a:latin typeface="Cambria"/>
              <a:cs typeface="Cambria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5967972"/>
            <a:ext cx="1291277" cy="28042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4139172"/>
            <a:ext cx="1487313" cy="48382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4596372"/>
            <a:ext cx="2453099" cy="47033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5053572"/>
            <a:ext cx="3245048" cy="43490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800" y="5510772"/>
            <a:ext cx="2849072" cy="44023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14400" y="3657600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mbria"/>
                <a:cs typeface="Cambria"/>
              </a:rPr>
              <a:t>NS equations</a:t>
            </a:r>
            <a:endParaRPr lang="en-US" dirty="0">
              <a:latin typeface="Cambria"/>
              <a:cs typeface="Cambria"/>
            </a:endParaRPr>
          </a:p>
        </p:txBody>
      </p:sp>
      <p:cxnSp>
        <p:nvCxnSpPr>
          <p:cNvPr id="17" name="Straight Connector 16"/>
          <p:cNvCxnSpPr/>
          <p:nvPr/>
        </p:nvCxnSpPr>
        <p:spPr bwMode="auto">
          <a:xfrm>
            <a:off x="4038600" y="3657600"/>
            <a:ext cx="0" cy="2971800"/>
          </a:xfrm>
          <a:prstGeom prst="line">
            <a:avLst/>
          </a:prstGeom>
          <a:gradFill rotWithShape="1">
            <a:gsLst>
              <a:gs pos="0">
                <a:schemeClr val="tx1"/>
              </a:gs>
              <a:gs pos="100000">
                <a:srgbClr val="7D7D7D"/>
              </a:gs>
            </a:gsLst>
            <a:lin ang="5400000" scaled="1"/>
          </a:gradFill>
          <a:ln w="6350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8" name="TextBox 17"/>
          <p:cNvSpPr txBox="1"/>
          <p:nvPr/>
        </p:nvSpPr>
        <p:spPr>
          <a:xfrm>
            <a:off x="4311308" y="3657600"/>
            <a:ext cx="1199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mbria"/>
                <a:cs typeface="Cambria"/>
              </a:rPr>
              <a:t>Chemistry</a:t>
            </a:r>
            <a:endParaRPr lang="en-US" dirty="0">
              <a:latin typeface="Cambria"/>
              <a:cs typeface="Cambria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19600" y="4114800"/>
            <a:ext cx="2119469" cy="7620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553200" y="4114800"/>
            <a:ext cx="2438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ambria"/>
                <a:cs typeface="Cambria"/>
              </a:rPr>
              <a:t>Da : </a:t>
            </a:r>
            <a:r>
              <a:rPr lang="en-US" sz="1400" dirty="0" err="1" smtClean="0">
                <a:latin typeface="Cambria"/>
                <a:cs typeface="Cambria"/>
              </a:rPr>
              <a:t>Damkohler</a:t>
            </a:r>
            <a:r>
              <a:rPr lang="en-US" sz="1400" dirty="0" smtClean="0">
                <a:latin typeface="Cambria"/>
                <a:cs typeface="Cambria"/>
              </a:rPr>
              <a:t> number</a:t>
            </a:r>
          </a:p>
          <a:p>
            <a:r>
              <a:rPr lang="en-US" sz="1400" dirty="0" err="1" smtClean="0">
                <a:latin typeface="Cambria"/>
                <a:cs typeface="Cambria"/>
              </a:rPr>
              <a:t>Ce</a:t>
            </a:r>
            <a:r>
              <a:rPr lang="en-US" sz="1400" dirty="0" smtClean="0">
                <a:latin typeface="Cambria"/>
                <a:cs typeface="Cambria"/>
              </a:rPr>
              <a:t> : Heat release parameter</a:t>
            </a:r>
          </a:p>
          <a:p>
            <a:r>
              <a:rPr lang="en-US" sz="1400" dirty="0" err="1" smtClean="0">
                <a:latin typeface="Cambria"/>
                <a:cs typeface="Cambria"/>
              </a:rPr>
              <a:t>Ze</a:t>
            </a:r>
            <a:r>
              <a:rPr lang="en-US" sz="1400" dirty="0" smtClean="0">
                <a:latin typeface="Cambria"/>
                <a:cs typeface="Cambria"/>
              </a:rPr>
              <a:t> : </a:t>
            </a:r>
            <a:r>
              <a:rPr lang="en-US" sz="1400" dirty="0" err="1" smtClean="0">
                <a:latin typeface="Cambria"/>
                <a:cs typeface="Cambria"/>
              </a:rPr>
              <a:t>Zeldovich</a:t>
            </a:r>
            <a:r>
              <a:rPr lang="en-US" sz="1400" dirty="0" smtClean="0">
                <a:latin typeface="Cambria"/>
                <a:cs typeface="Cambria"/>
              </a:rPr>
              <a:t> number</a:t>
            </a:r>
            <a:endParaRPr lang="en-US" sz="1400" dirty="0">
              <a:latin typeface="Cambria"/>
              <a:cs typeface="Cambria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19600" y="5562600"/>
            <a:ext cx="3048000" cy="676668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4419600" y="5257800"/>
            <a:ext cx="44057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State variable (q) and combustion parameters (g) are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1411595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678"/>
            <a:ext cx="9144000" cy="526722"/>
          </a:xfrm>
        </p:spPr>
        <p:txBody>
          <a:bodyPr/>
          <a:lstStyle/>
          <a:p>
            <a:r>
              <a:rPr lang="en-US" sz="3200" b="1" dirty="0" smtClean="0">
                <a:solidFill>
                  <a:srgbClr val="333399"/>
                </a:solidFill>
              </a:rPr>
              <a:t>Mathematical formulation</a:t>
            </a:r>
            <a:endParaRPr lang="en-US" sz="3200" b="1" dirty="0">
              <a:solidFill>
                <a:srgbClr val="33339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B824C1-3EE8-44DD-B34C-9B389D476C0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1721644"/>
            <a:ext cx="1518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Cambria"/>
                <a:cs typeface="Cambria"/>
              </a:rPr>
              <a:t>Constraint</a:t>
            </a:r>
            <a:endParaRPr lang="en-US" dirty="0">
              <a:latin typeface="Cambria"/>
              <a:cs typeface="Cambri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9600" y="2190512"/>
            <a:ext cx="1838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Cambria"/>
                <a:cs typeface="Cambria"/>
              </a:rPr>
              <a:t>Cost</a:t>
            </a:r>
            <a:r>
              <a:rPr lang="en-US" dirty="0" smtClean="0"/>
              <a:t> </a:t>
            </a:r>
            <a:r>
              <a:rPr lang="en-US" dirty="0" smtClean="0">
                <a:latin typeface="Cambria"/>
                <a:cs typeface="Cambria"/>
              </a:rPr>
              <a:t>function</a:t>
            </a:r>
            <a:endParaRPr lang="en-US" dirty="0">
              <a:latin typeface="Cambria"/>
              <a:cs typeface="Cambri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71800" y="1721644"/>
            <a:ext cx="1673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mbria"/>
                <a:cs typeface="Cambria"/>
              </a:rPr>
              <a:t>State</a:t>
            </a:r>
            <a:r>
              <a:rPr lang="en-US" dirty="0" smtClean="0"/>
              <a:t> </a:t>
            </a:r>
            <a:r>
              <a:rPr lang="en-US" dirty="0" smtClean="0">
                <a:latin typeface="Cambria"/>
                <a:cs typeface="Cambria"/>
              </a:rPr>
              <a:t>equation</a:t>
            </a:r>
            <a:endParaRPr lang="en-US" dirty="0">
              <a:latin typeface="Cambria"/>
              <a:cs typeface="Cambri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71800" y="2190512"/>
            <a:ext cx="2122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mbria"/>
                <a:cs typeface="Cambria"/>
              </a:rPr>
              <a:t>Quantity of interest</a:t>
            </a:r>
            <a:endParaRPr lang="en-US" dirty="0">
              <a:latin typeface="Cambria"/>
              <a:cs typeface="Cambria"/>
            </a:endParaRPr>
          </a:p>
        </p:txBody>
      </p:sp>
      <p:cxnSp>
        <p:nvCxnSpPr>
          <p:cNvPr id="15" name="Straight Arrow Connector 14"/>
          <p:cNvCxnSpPr/>
          <p:nvPr/>
        </p:nvCxnSpPr>
        <p:spPr bwMode="auto">
          <a:xfrm>
            <a:off x="2362200" y="1950244"/>
            <a:ext cx="609600" cy="0"/>
          </a:xfrm>
          <a:prstGeom prst="straightConnector1">
            <a:avLst/>
          </a:prstGeom>
          <a:gradFill rotWithShape="1">
            <a:gsLst>
              <a:gs pos="0">
                <a:schemeClr val="tx1"/>
              </a:gs>
              <a:gs pos="100000">
                <a:srgbClr val="7D7D7D"/>
              </a:gs>
            </a:gsLst>
            <a:lin ang="5400000" scaled="1"/>
          </a:gradFill>
          <a:ln w="6350" cap="flat" cmpd="sng" algn="ctr">
            <a:solidFill>
              <a:srgbClr val="80808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6" name="Straight Arrow Connector 15"/>
          <p:cNvCxnSpPr/>
          <p:nvPr/>
        </p:nvCxnSpPr>
        <p:spPr bwMode="auto">
          <a:xfrm>
            <a:off x="2362200" y="2419112"/>
            <a:ext cx="609600" cy="0"/>
          </a:xfrm>
          <a:prstGeom prst="straightConnector1">
            <a:avLst/>
          </a:prstGeom>
          <a:gradFill rotWithShape="1">
            <a:gsLst>
              <a:gs pos="0">
                <a:schemeClr val="tx1"/>
              </a:gs>
              <a:gs pos="100000">
                <a:srgbClr val="7D7D7D"/>
              </a:gs>
            </a:gsLst>
            <a:lin ang="5400000" scaled="1"/>
          </a:gradFill>
          <a:ln w="6350" cap="flat" cmpd="sng" algn="ctr">
            <a:solidFill>
              <a:srgbClr val="80808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0" y="1569244"/>
            <a:ext cx="2758382" cy="612429"/>
          </a:xfrm>
          <a:prstGeom prst="rect">
            <a:avLst/>
          </a:prstGeom>
          <a:ln w="3175" cmpd="sng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0" y="2178844"/>
            <a:ext cx="2438400" cy="541325"/>
          </a:xfrm>
          <a:prstGeom prst="rect">
            <a:avLst/>
          </a:prstGeom>
          <a:ln w="3175" cmpd="sng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cxnSp>
        <p:nvCxnSpPr>
          <p:cNvPr id="19" name="Straight Arrow Connector 18"/>
          <p:cNvCxnSpPr/>
          <p:nvPr/>
        </p:nvCxnSpPr>
        <p:spPr bwMode="auto">
          <a:xfrm>
            <a:off x="5029200" y="1950244"/>
            <a:ext cx="609600" cy="0"/>
          </a:xfrm>
          <a:prstGeom prst="straightConnector1">
            <a:avLst/>
          </a:prstGeom>
          <a:gradFill rotWithShape="1">
            <a:gsLst>
              <a:gs pos="0">
                <a:schemeClr val="tx1"/>
              </a:gs>
              <a:gs pos="100000">
                <a:srgbClr val="7D7D7D"/>
              </a:gs>
            </a:gsLst>
            <a:lin ang="5400000" scaled="1"/>
          </a:gradFill>
          <a:ln w="6350" cap="flat" cmpd="sng" algn="ctr">
            <a:solidFill>
              <a:srgbClr val="80808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0" name="Straight Arrow Connector 19"/>
          <p:cNvCxnSpPr/>
          <p:nvPr/>
        </p:nvCxnSpPr>
        <p:spPr bwMode="auto">
          <a:xfrm>
            <a:off x="5029200" y="2419112"/>
            <a:ext cx="609600" cy="0"/>
          </a:xfrm>
          <a:prstGeom prst="straightConnector1">
            <a:avLst/>
          </a:prstGeom>
          <a:gradFill rotWithShape="1">
            <a:gsLst>
              <a:gs pos="0">
                <a:schemeClr val="tx1"/>
              </a:gs>
              <a:gs pos="100000">
                <a:srgbClr val="7D7D7D"/>
              </a:gs>
            </a:gsLst>
            <a:lin ang="5400000" scaled="1"/>
          </a:gradFill>
          <a:ln w="6350" cap="flat" cmpd="sng" algn="ctr">
            <a:solidFill>
              <a:srgbClr val="80808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5" name="TextBox 4"/>
          <p:cNvSpPr txBox="1"/>
          <p:nvPr/>
        </p:nvSpPr>
        <p:spPr>
          <a:xfrm>
            <a:off x="609600" y="2864644"/>
            <a:ext cx="3698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Cambria"/>
                <a:cs typeface="Cambria"/>
              </a:rPr>
              <a:t>Forming the Lagrange functional</a:t>
            </a:r>
            <a:endParaRPr lang="en-US" dirty="0">
              <a:latin typeface="Cambria"/>
              <a:cs typeface="Cambria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3352800"/>
            <a:ext cx="4724400" cy="561266"/>
          </a:xfrm>
          <a:prstGeom prst="rect">
            <a:avLst/>
          </a:prstGeom>
          <a:ln w="3175" cmpd="sng">
            <a:solidFill>
              <a:schemeClr val="tx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22" name="Rounded Rectangle 21"/>
          <p:cNvSpPr/>
          <p:nvPr/>
        </p:nvSpPr>
        <p:spPr>
          <a:xfrm>
            <a:off x="2667000" y="3505200"/>
            <a:ext cx="258696" cy="293956"/>
          </a:xfrm>
          <a:prstGeom prst="roundRect">
            <a:avLst/>
          </a:prstGeom>
          <a:solidFill>
            <a:srgbClr val="0000FF">
              <a:alpha val="27000"/>
            </a:srgbClr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4419600" y="3505200"/>
            <a:ext cx="152400" cy="293956"/>
          </a:xfrm>
          <a:prstGeom prst="roundRect">
            <a:avLst/>
          </a:prstGeom>
          <a:solidFill>
            <a:srgbClr val="0000FF">
              <a:alpha val="27000"/>
            </a:srgbClr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5638800" y="2940844"/>
            <a:ext cx="0" cy="2209800"/>
          </a:xfrm>
          <a:prstGeom prst="line">
            <a:avLst/>
          </a:prstGeom>
          <a:gradFill rotWithShape="1">
            <a:gsLst>
              <a:gs pos="0">
                <a:schemeClr val="tx1"/>
              </a:gs>
              <a:gs pos="100000">
                <a:srgbClr val="7D7D7D"/>
              </a:gs>
            </a:gsLst>
            <a:lin ang="5400000" scaled="1"/>
          </a:gradFill>
          <a:ln w="6350" cap="flat" cmpd="sng" algn="ctr">
            <a:solidFill>
              <a:srgbClr val="80808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26" name="TextBox 25"/>
          <p:cNvSpPr txBox="1"/>
          <p:nvPr/>
        </p:nvSpPr>
        <p:spPr>
          <a:xfrm>
            <a:off x="609600" y="4019312"/>
            <a:ext cx="4865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Cambria"/>
                <a:cs typeface="Cambria"/>
              </a:rPr>
              <a:t>Setting variation </a:t>
            </a:r>
            <a:r>
              <a:rPr lang="en-US" dirty="0" err="1" smtClean="0">
                <a:latin typeface="Cambria"/>
                <a:cs typeface="Cambria"/>
              </a:rPr>
              <a:t>w.r.t</a:t>
            </a:r>
            <a:r>
              <a:rPr lang="en-US" dirty="0" smtClean="0">
                <a:latin typeface="Cambria"/>
                <a:cs typeface="Cambria"/>
              </a:rPr>
              <a:t>. state variables to zero</a:t>
            </a:r>
            <a:endParaRPr lang="en-US" dirty="0">
              <a:latin typeface="Cambria"/>
              <a:cs typeface="Cambria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" y="4464844"/>
            <a:ext cx="3657600" cy="551653"/>
          </a:xfrm>
          <a:prstGeom prst="rect">
            <a:avLst/>
          </a:prstGeom>
        </p:spPr>
      </p:pic>
      <p:cxnSp>
        <p:nvCxnSpPr>
          <p:cNvPr id="29" name="Straight Arrow Connector 28"/>
          <p:cNvCxnSpPr/>
          <p:nvPr/>
        </p:nvCxnSpPr>
        <p:spPr bwMode="auto">
          <a:xfrm>
            <a:off x="6553200" y="2636044"/>
            <a:ext cx="0" cy="457200"/>
          </a:xfrm>
          <a:prstGeom prst="straightConnector1">
            <a:avLst/>
          </a:prstGeom>
          <a:gradFill rotWithShape="1">
            <a:gsLst>
              <a:gs pos="0">
                <a:schemeClr val="tx1"/>
              </a:gs>
              <a:gs pos="100000">
                <a:srgbClr val="7D7D7D"/>
              </a:gs>
            </a:gsLst>
            <a:lin ang="5400000" scaled="1"/>
          </a:gra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0" name="Straight Arrow Connector 29"/>
          <p:cNvCxnSpPr/>
          <p:nvPr/>
        </p:nvCxnSpPr>
        <p:spPr bwMode="auto">
          <a:xfrm>
            <a:off x="7543800" y="2636044"/>
            <a:ext cx="0" cy="457200"/>
          </a:xfrm>
          <a:prstGeom prst="straightConnector1">
            <a:avLst/>
          </a:prstGeom>
          <a:gradFill rotWithShape="1">
            <a:gsLst>
              <a:gs pos="0">
                <a:schemeClr val="tx1"/>
              </a:gs>
              <a:gs pos="100000">
                <a:srgbClr val="7D7D7D"/>
              </a:gs>
            </a:gsLst>
            <a:lin ang="5400000" scaled="1"/>
          </a:gradFill>
          <a:ln w="635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31" name="TextBox 30"/>
          <p:cNvSpPr txBox="1"/>
          <p:nvPr/>
        </p:nvSpPr>
        <p:spPr>
          <a:xfrm>
            <a:off x="6172200" y="3169444"/>
            <a:ext cx="990600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ambria"/>
                <a:cs typeface="Cambria"/>
              </a:rPr>
              <a:t>Terminal rate of heat release</a:t>
            </a:r>
            <a:endParaRPr lang="en-US" sz="1200" dirty="0">
              <a:latin typeface="Cambria"/>
              <a:cs typeface="Cambria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239000" y="3169444"/>
            <a:ext cx="1066800" cy="646331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ambria"/>
                <a:cs typeface="Cambria"/>
              </a:rPr>
              <a:t>Integral heat release</a:t>
            </a:r>
          </a:p>
          <a:p>
            <a:endParaRPr lang="en-US" sz="1200" dirty="0">
              <a:latin typeface="Cambria"/>
              <a:cs typeface="Cambria"/>
            </a:endParaRPr>
          </a:p>
        </p:txBody>
      </p:sp>
      <p:cxnSp>
        <p:nvCxnSpPr>
          <p:cNvPr id="33" name="Straight Arrow Connector 32"/>
          <p:cNvCxnSpPr/>
          <p:nvPr/>
        </p:nvCxnSpPr>
        <p:spPr bwMode="auto">
          <a:xfrm>
            <a:off x="6553200" y="3855244"/>
            <a:ext cx="0" cy="457200"/>
          </a:xfrm>
          <a:prstGeom prst="straightConnector1">
            <a:avLst/>
          </a:prstGeom>
          <a:gradFill rotWithShape="1">
            <a:gsLst>
              <a:gs pos="0">
                <a:schemeClr val="tx1"/>
              </a:gs>
              <a:gs pos="100000">
                <a:srgbClr val="7D7D7D"/>
              </a:gs>
            </a:gsLst>
            <a:lin ang="5400000" scaled="1"/>
          </a:gra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4" name="Straight Arrow Connector 33"/>
          <p:cNvCxnSpPr/>
          <p:nvPr/>
        </p:nvCxnSpPr>
        <p:spPr bwMode="auto">
          <a:xfrm>
            <a:off x="7543800" y="3855244"/>
            <a:ext cx="0" cy="457200"/>
          </a:xfrm>
          <a:prstGeom prst="straightConnector1">
            <a:avLst/>
          </a:prstGeom>
          <a:gradFill rotWithShape="1">
            <a:gsLst>
              <a:gs pos="0">
                <a:schemeClr val="tx1"/>
              </a:gs>
              <a:gs pos="100000">
                <a:srgbClr val="7D7D7D"/>
              </a:gs>
            </a:gsLst>
            <a:lin ang="5400000" scaled="1"/>
          </a:gradFill>
          <a:ln w="635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35" name="TextBox 34"/>
          <p:cNvSpPr txBox="1"/>
          <p:nvPr/>
        </p:nvSpPr>
        <p:spPr>
          <a:xfrm>
            <a:off x="6172200" y="4351913"/>
            <a:ext cx="990600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ambria"/>
                <a:cs typeface="Cambria"/>
              </a:rPr>
              <a:t>Initializes the </a:t>
            </a:r>
            <a:r>
              <a:rPr lang="en-US" sz="1200" dirty="0" err="1" smtClean="0">
                <a:latin typeface="Cambria"/>
                <a:cs typeface="Cambria"/>
              </a:rPr>
              <a:t>adjoint</a:t>
            </a:r>
            <a:r>
              <a:rPr lang="en-US" sz="1200" dirty="0" smtClean="0">
                <a:latin typeface="Cambria"/>
                <a:cs typeface="Cambria"/>
              </a:rPr>
              <a:t> variables</a:t>
            </a:r>
            <a:endParaRPr lang="en-US" sz="1200" dirty="0">
              <a:latin typeface="Cambria"/>
              <a:cs typeface="Cambria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239000" y="4351913"/>
            <a:ext cx="1066800" cy="646331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ambria"/>
                <a:cs typeface="Cambria"/>
              </a:rPr>
              <a:t>Drives the </a:t>
            </a:r>
            <a:r>
              <a:rPr lang="en-US" sz="1200" dirty="0" err="1" smtClean="0">
                <a:latin typeface="Cambria"/>
                <a:cs typeface="Cambria"/>
              </a:rPr>
              <a:t>adjoint</a:t>
            </a:r>
            <a:r>
              <a:rPr lang="en-US" sz="1200" dirty="0" smtClean="0">
                <a:latin typeface="Cambria"/>
                <a:cs typeface="Cambria"/>
              </a:rPr>
              <a:t> equations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09600" y="5150644"/>
            <a:ext cx="6429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Variation </a:t>
            </a:r>
            <a:r>
              <a:rPr lang="en-US" dirty="0" err="1" smtClean="0"/>
              <a:t>w.r.t</a:t>
            </a:r>
            <a:r>
              <a:rPr lang="en-US" dirty="0" smtClean="0"/>
              <a:t>. combustion parameters gives the sensitivity</a:t>
            </a:r>
            <a:endParaRPr lang="en-US" dirty="0"/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000" y="5715000"/>
            <a:ext cx="3236496" cy="640556"/>
          </a:xfrm>
          <a:prstGeom prst="rect">
            <a:avLst/>
          </a:prstGeom>
          <a:ln w="3175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40" name="Rounded Rectangle 39"/>
          <p:cNvSpPr/>
          <p:nvPr/>
        </p:nvSpPr>
        <p:spPr>
          <a:xfrm>
            <a:off x="2667000" y="4464844"/>
            <a:ext cx="334896" cy="533400"/>
          </a:xfrm>
          <a:prstGeom prst="roundRect">
            <a:avLst/>
          </a:prstGeom>
          <a:solidFill>
            <a:srgbClr val="008000">
              <a:alpha val="27000"/>
            </a:srgbClr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ounded Rectangle 40"/>
          <p:cNvSpPr/>
          <p:nvPr/>
        </p:nvSpPr>
        <p:spPr>
          <a:xfrm>
            <a:off x="3932304" y="4464844"/>
            <a:ext cx="563496" cy="533400"/>
          </a:xfrm>
          <a:prstGeom prst="roundRect">
            <a:avLst/>
          </a:prstGeom>
          <a:solidFill>
            <a:srgbClr val="FF0000">
              <a:alpha val="27000"/>
            </a:srgbClr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914400" y="877669"/>
            <a:ext cx="35445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mbria"/>
                <a:cs typeface="Cambria"/>
              </a:rPr>
              <a:t>        State variables                           </a:t>
            </a:r>
            <a:r>
              <a:rPr lang="en-US" b="1" dirty="0" smtClean="0">
                <a:latin typeface="Cambria"/>
                <a:cs typeface="Cambria"/>
              </a:rPr>
              <a:t>q</a:t>
            </a:r>
          </a:p>
          <a:p>
            <a:r>
              <a:rPr lang="en-US" dirty="0" smtClean="0">
                <a:latin typeface="Cambria"/>
                <a:cs typeface="Cambria"/>
              </a:rPr>
              <a:t>Combustion parameters                 </a:t>
            </a:r>
            <a:r>
              <a:rPr lang="en-US" b="1" dirty="0" smtClean="0">
                <a:latin typeface="Cambria"/>
                <a:cs typeface="Cambria"/>
              </a:rPr>
              <a:t>g</a:t>
            </a:r>
            <a:endParaRPr lang="en-US" b="1" dirty="0">
              <a:latin typeface="Cambria"/>
              <a:cs typeface="Cambria"/>
            </a:endParaRPr>
          </a:p>
        </p:txBody>
      </p:sp>
      <p:cxnSp>
        <p:nvCxnSpPr>
          <p:cNvPr id="43" name="Straight Arrow Connector 42"/>
          <p:cNvCxnSpPr/>
          <p:nvPr/>
        </p:nvCxnSpPr>
        <p:spPr bwMode="auto">
          <a:xfrm>
            <a:off x="3429000" y="1106269"/>
            <a:ext cx="609600" cy="0"/>
          </a:xfrm>
          <a:prstGeom prst="straightConnector1">
            <a:avLst/>
          </a:prstGeom>
          <a:gradFill rotWithShape="1">
            <a:gsLst>
              <a:gs pos="0">
                <a:schemeClr val="tx1"/>
              </a:gs>
              <a:gs pos="100000">
                <a:srgbClr val="7D7D7D"/>
              </a:gs>
            </a:gsLst>
            <a:lin ang="5400000" scaled="1"/>
          </a:gradFill>
          <a:ln w="6350" cap="flat" cmpd="sng" algn="ctr">
            <a:solidFill>
              <a:srgbClr val="80808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44" name="Straight Arrow Connector 43"/>
          <p:cNvCxnSpPr/>
          <p:nvPr/>
        </p:nvCxnSpPr>
        <p:spPr bwMode="auto">
          <a:xfrm>
            <a:off x="3429000" y="1334869"/>
            <a:ext cx="609600" cy="0"/>
          </a:xfrm>
          <a:prstGeom prst="straightConnector1">
            <a:avLst/>
          </a:prstGeom>
          <a:gradFill rotWithShape="1">
            <a:gsLst>
              <a:gs pos="0">
                <a:schemeClr val="tx1"/>
              </a:gs>
              <a:gs pos="100000">
                <a:srgbClr val="7D7D7D"/>
              </a:gs>
            </a:gsLst>
            <a:lin ang="5400000" scaled="1"/>
          </a:gradFill>
          <a:ln w="6350" cap="flat" cmpd="sng" algn="ctr">
            <a:solidFill>
              <a:srgbClr val="80808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375267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31" grpId="0" animBg="1"/>
      <p:bldP spid="32" grpId="0" animBg="1"/>
      <p:bldP spid="35" grpId="0" animBg="1"/>
      <p:bldP spid="36" grpId="0" animBg="1"/>
      <p:bldP spid="40" grpId="0" animBg="1"/>
      <p:bldP spid="4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678"/>
            <a:ext cx="9144000" cy="526722"/>
          </a:xfrm>
        </p:spPr>
        <p:txBody>
          <a:bodyPr/>
          <a:lstStyle/>
          <a:p>
            <a:r>
              <a:rPr lang="en-US" sz="3200" b="1" dirty="0" err="1" smtClean="0">
                <a:solidFill>
                  <a:srgbClr val="333399"/>
                </a:solidFill>
              </a:rPr>
              <a:t>Adjoint</a:t>
            </a:r>
            <a:r>
              <a:rPr lang="en-US" sz="3200" b="1" dirty="0" smtClean="0">
                <a:solidFill>
                  <a:srgbClr val="333399"/>
                </a:solidFill>
              </a:rPr>
              <a:t> framework</a:t>
            </a:r>
            <a:endParaRPr lang="en-US" sz="3200" b="1" dirty="0">
              <a:solidFill>
                <a:srgbClr val="33339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B824C1-3EE8-44DD-B34C-9B389D476C0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1066800"/>
            <a:ext cx="7696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Cambria"/>
                <a:cs typeface="Cambria"/>
              </a:rPr>
              <a:t>Two strategies:</a:t>
            </a:r>
            <a:endParaRPr lang="en-US" dirty="0">
              <a:latin typeface="Cambria"/>
              <a:cs typeface="Cambria"/>
            </a:endParaRPr>
          </a:p>
          <a:p>
            <a:pPr marL="742950" lvl="1" indent="-285750">
              <a:buFont typeface="Arial"/>
              <a:buChar char="•"/>
            </a:pPr>
            <a:r>
              <a:rPr lang="en-US" dirty="0" smtClean="0">
                <a:latin typeface="Cambria"/>
                <a:cs typeface="Cambria"/>
              </a:rPr>
              <a:t>Find the continuous </a:t>
            </a:r>
            <a:r>
              <a:rPr lang="en-US" dirty="0" err="1" smtClean="0">
                <a:latin typeface="Cambria"/>
                <a:cs typeface="Cambria"/>
              </a:rPr>
              <a:t>adjoint</a:t>
            </a:r>
            <a:r>
              <a:rPr lang="en-US" dirty="0" smtClean="0">
                <a:latin typeface="Cambria"/>
                <a:cs typeface="Cambria"/>
              </a:rPr>
              <a:t> and then discretize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>
                <a:latin typeface="Cambria"/>
                <a:cs typeface="Cambria"/>
              </a:rPr>
              <a:t>Fine the discrete form of the inverse equations</a:t>
            </a:r>
          </a:p>
          <a:p>
            <a:pPr marL="285750" indent="-285750">
              <a:buFont typeface="Arial"/>
              <a:buChar char="•"/>
            </a:pPr>
            <a:endParaRPr lang="en-US" dirty="0">
              <a:latin typeface="Cambria"/>
              <a:cs typeface="Cambria"/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Cambria"/>
                <a:cs typeface="Cambria"/>
              </a:rPr>
              <a:t>Discrete </a:t>
            </a:r>
            <a:r>
              <a:rPr lang="en-US" dirty="0" err="1" smtClean="0">
                <a:latin typeface="Cambria"/>
                <a:cs typeface="Cambria"/>
              </a:rPr>
              <a:t>adjoint</a:t>
            </a:r>
            <a:r>
              <a:rPr lang="en-US" dirty="0" smtClean="0">
                <a:latin typeface="Cambria"/>
                <a:cs typeface="Cambria"/>
              </a:rPr>
              <a:t> approach of </a:t>
            </a:r>
            <a:r>
              <a:rPr lang="en-US" dirty="0" err="1" smtClean="0">
                <a:latin typeface="Cambria"/>
                <a:cs typeface="Cambria"/>
              </a:rPr>
              <a:t>Fosas</a:t>
            </a:r>
            <a:r>
              <a:rPr lang="en-US" dirty="0" smtClean="0">
                <a:latin typeface="Cambria"/>
                <a:cs typeface="Cambria"/>
              </a:rPr>
              <a:t> de Pando </a:t>
            </a:r>
            <a:r>
              <a:rPr lang="en-US" i="1" dirty="0" smtClean="0">
                <a:latin typeface="Cambria"/>
                <a:cs typeface="Cambria"/>
              </a:rPr>
              <a:t>et al.</a:t>
            </a:r>
            <a:r>
              <a:rPr lang="en-US" dirty="0" smtClean="0">
                <a:latin typeface="Cambria"/>
                <a:cs typeface="Cambria"/>
              </a:rPr>
              <a:t> (2012)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>
                <a:latin typeface="Cambria"/>
                <a:cs typeface="Cambria"/>
              </a:rPr>
              <a:t>Flexible framework, same procedure independent of the complexity of the underlying non-linear equations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>
                <a:latin typeface="Cambria"/>
                <a:cs typeface="Cambria"/>
              </a:rPr>
              <a:t>Matrices are not formally built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1371600" y="3886200"/>
            <a:ext cx="1716609" cy="658005"/>
          </a:xfrm>
          <a:prstGeom prst="roundRect">
            <a:avLst/>
          </a:prstGeom>
          <a:solidFill>
            <a:srgbClr val="3366FF">
              <a:alpha val="38000"/>
            </a:srgbClr>
          </a:solidFill>
          <a:ln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Nonlinear F(</a:t>
            </a:r>
            <a:r>
              <a:rPr lang="en-US" dirty="0" err="1" smtClean="0">
                <a:solidFill>
                  <a:srgbClr val="000000"/>
                </a:solidFill>
              </a:rPr>
              <a:t>q,g</a:t>
            </a:r>
            <a:r>
              <a:rPr lang="en-US" dirty="0" smtClean="0">
                <a:solidFill>
                  <a:srgbClr val="000000"/>
                </a:solidFill>
              </a:rPr>
              <a:t>)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1371600" y="4925205"/>
            <a:ext cx="1775841" cy="505605"/>
          </a:xfrm>
          <a:prstGeom prst="roundRect">
            <a:avLst/>
          </a:prstGeom>
          <a:solidFill>
            <a:srgbClr val="3366FF">
              <a:alpha val="38000"/>
            </a:srgbClr>
          </a:solidFill>
          <a:ln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i="1" dirty="0">
                <a:solidFill>
                  <a:srgbClr val="000000"/>
                </a:solidFill>
              </a:rPr>
              <a:t>d</a:t>
            </a:r>
            <a:r>
              <a:rPr lang="en-US" sz="1400" i="1" dirty="0" smtClean="0">
                <a:solidFill>
                  <a:srgbClr val="000000"/>
                </a:solidFill>
              </a:rPr>
              <a:t>(F(</a:t>
            </a:r>
            <a:r>
              <a:rPr lang="en-US" sz="1400" i="1" dirty="0" err="1" smtClean="0">
                <a:solidFill>
                  <a:srgbClr val="000000"/>
                </a:solidFill>
              </a:rPr>
              <a:t>q,g</a:t>
            </a:r>
            <a:r>
              <a:rPr lang="en-US" sz="1400" i="1" dirty="0" smtClean="0">
                <a:solidFill>
                  <a:srgbClr val="000000"/>
                </a:solidFill>
              </a:rPr>
              <a:t>))/</a:t>
            </a:r>
            <a:r>
              <a:rPr lang="en-US" sz="1400" i="1" dirty="0" err="1" smtClean="0">
                <a:solidFill>
                  <a:srgbClr val="000000"/>
                </a:solidFill>
              </a:rPr>
              <a:t>dq</a:t>
            </a:r>
            <a:r>
              <a:rPr lang="en-US" sz="1400" i="1" dirty="0" smtClean="0">
                <a:solidFill>
                  <a:srgbClr val="000000"/>
                </a:solidFill>
              </a:rPr>
              <a:t> = L</a:t>
            </a:r>
            <a:r>
              <a:rPr lang="en-US" sz="1400" i="1" baseline="-25000" dirty="0" smtClean="0">
                <a:solidFill>
                  <a:srgbClr val="000000"/>
                </a:solidFill>
              </a:rPr>
              <a:t>f</a:t>
            </a:r>
            <a:r>
              <a:rPr lang="en-US" sz="1400" i="1" dirty="0">
                <a:solidFill>
                  <a:srgbClr val="000000"/>
                </a:solidFill>
              </a:rPr>
              <a:t> </a:t>
            </a:r>
            <a:r>
              <a:rPr lang="en-US" sz="1400" i="1" dirty="0" smtClean="0">
                <a:solidFill>
                  <a:srgbClr val="000000"/>
                </a:solidFill>
              </a:rPr>
              <a:t>. q</a:t>
            </a:r>
            <a:endParaRPr lang="en-US" sz="1400" i="1" dirty="0">
              <a:solidFill>
                <a:srgbClr val="00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371600" y="5534805"/>
            <a:ext cx="18587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3366FF"/>
                </a:solidFill>
              </a:rPr>
              <a:t>Local differentiation </a:t>
            </a:r>
            <a:endParaRPr lang="en-US" sz="1600" dirty="0">
              <a:solidFill>
                <a:srgbClr val="3366FF"/>
              </a:solidFill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 flipV="1">
            <a:off x="3088208" y="4297282"/>
            <a:ext cx="540909" cy="587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533400" y="4114800"/>
            <a:ext cx="359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q</a:t>
            </a:r>
            <a:endParaRPr lang="en-US" i="1" dirty="0"/>
          </a:p>
        </p:txBody>
      </p:sp>
      <p:sp>
        <p:nvSpPr>
          <p:cNvPr id="40" name="TextBox 39"/>
          <p:cNvSpPr txBox="1"/>
          <p:nvPr/>
        </p:nvSpPr>
        <p:spPr>
          <a:xfrm>
            <a:off x="3629117" y="4081277"/>
            <a:ext cx="7640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/>
              <a:t>d</a:t>
            </a:r>
            <a:r>
              <a:rPr lang="en-US" i="1" dirty="0" err="1" smtClean="0"/>
              <a:t>q</a:t>
            </a:r>
            <a:r>
              <a:rPr lang="en-US" i="1" dirty="0" smtClean="0"/>
              <a:t>/</a:t>
            </a:r>
            <a:r>
              <a:rPr lang="en-US" i="1" dirty="0" err="1" smtClean="0"/>
              <a:t>dt</a:t>
            </a:r>
            <a:endParaRPr lang="en-US" i="1" dirty="0"/>
          </a:p>
        </p:txBody>
      </p:sp>
      <p:sp>
        <p:nvSpPr>
          <p:cNvPr id="41" name="Rounded Rectangle 40"/>
          <p:cNvSpPr/>
          <p:nvPr/>
        </p:nvSpPr>
        <p:spPr>
          <a:xfrm>
            <a:off x="5756599" y="4038600"/>
            <a:ext cx="1281718" cy="505605"/>
          </a:xfrm>
          <a:prstGeom prst="roundRect">
            <a:avLst/>
          </a:prstGeom>
          <a:solidFill>
            <a:srgbClr val="3366FF">
              <a:alpha val="38000"/>
            </a:srgbClr>
          </a:solidFill>
          <a:ln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000000"/>
                </a:solidFill>
              </a:rPr>
              <a:t>L</a:t>
            </a:r>
            <a:r>
              <a:rPr lang="en-US" baseline="-25000" dirty="0" err="1" smtClean="0">
                <a:solidFill>
                  <a:srgbClr val="000000"/>
                </a:solidFill>
              </a:rPr>
              <a:t>f</a:t>
            </a:r>
            <a:r>
              <a:rPr lang="en-US" baseline="30000" dirty="0" err="1" smtClean="0">
                <a:solidFill>
                  <a:srgbClr val="000000"/>
                </a:solidFill>
              </a:rPr>
              <a:t>T</a:t>
            </a:r>
            <a:r>
              <a:rPr lang="en-US" baseline="30000" dirty="0" smtClean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. w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7391082" y="4038600"/>
            <a:ext cx="834880" cy="505605"/>
          </a:xfrm>
          <a:prstGeom prst="roundRect">
            <a:avLst/>
          </a:prstGeom>
          <a:solidFill>
            <a:srgbClr val="3366FF">
              <a:alpha val="38000"/>
            </a:srgbClr>
          </a:solidFill>
          <a:ln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000000"/>
                </a:solidFill>
              </a:rPr>
              <a:t>dJ</a:t>
            </a:r>
            <a:r>
              <a:rPr lang="en-US" dirty="0" smtClean="0">
                <a:solidFill>
                  <a:srgbClr val="000000"/>
                </a:solidFill>
              </a:rPr>
              <a:t>/</a:t>
            </a:r>
            <a:r>
              <a:rPr lang="en-US" dirty="0" err="1" smtClean="0">
                <a:solidFill>
                  <a:srgbClr val="000000"/>
                </a:solidFill>
              </a:rPr>
              <a:t>dq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43" name="Straight Arrow Connector 42"/>
          <p:cNvCxnSpPr>
            <a:stCxn id="42" idx="1"/>
            <a:endCxn id="41" idx="3"/>
          </p:cNvCxnSpPr>
          <p:nvPr/>
        </p:nvCxnSpPr>
        <p:spPr>
          <a:xfrm flipH="1">
            <a:off x="7038317" y="4291403"/>
            <a:ext cx="352765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>
            <a:off x="5403834" y="4291403"/>
            <a:ext cx="352765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H="1">
            <a:off x="8225962" y="4302712"/>
            <a:ext cx="352765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8622750" y="4091068"/>
            <a:ext cx="356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4724400" y="4063283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d</a:t>
            </a:r>
            <a:r>
              <a:rPr lang="en-US" dirty="0" err="1" smtClean="0"/>
              <a:t>w</a:t>
            </a:r>
            <a:r>
              <a:rPr lang="en-US" dirty="0" smtClean="0"/>
              <a:t>/</a:t>
            </a:r>
            <a:r>
              <a:rPr lang="en-US" dirty="0" err="1" smtClean="0"/>
              <a:t>dt</a:t>
            </a:r>
            <a:endParaRPr lang="en-US" dirty="0"/>
          </a:p>
        </p:txBody>
      </p:sp>
      <p:cxnSp>
        <p:nvCxnSpPr>
          <p:cNvPr id="48" name="Straight Connector 47"/>
          <p:cNvCxnSpPr/>
          <p:nvPr/>
        </p:nvCxnSpPr>
        <p:spPr>
          <a:xfrm>
            <a:off x="4572000" y="4038600"/>
            <a:ext cx="0" cy="2209800"/>
          </a:xfrm>
          <a:prstGeom prst="line">
            <a:avLst/>
          </a:prstGeom>
          <a:ln>
            <a:solidFill>
              <a:srgbClr val="00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1295400" y="5943600"/>
            <a:ext cx="2060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Forward integration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562600" y="5943600"/>
            <a:ext cx="21905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Backward integration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63" name="Elbow Connector 62"/>
          <p:cNvCxnSpPr>
            <a:endCxn id="31" idx="1"/>
          </p:cNvCxnSpPr>
          <p:nvPr/>
        </p:nvCxnSpPr>
        <p:spPr bwMode="auto">
          <a:xfrm rot="16200000" flipH="1">
            <a:off x="839996" y="4646404"/>
            <a:ext cx="834608" cy="228600"/>
          </a:xfrm>
          <a:prstGeom prst="bentConnector2">
            <a:avLst/>
          </a:prstGeom>
          <a:gradFill rotWithShape="1">
            <a:gsLst>
              <a:gs pos="0">
                <a:schemeClr val="tx1"/>
              </a:gs>
              <a:gs pos="100000">
                <a:srgbClr val="7D7D7D"/>
              </a:gs>
            </a:gsLst>
            <a:lin ang="5400000" scaled="1"/>
          </a:grad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77" name="Elbow Connector 76"/>
          <p:cNvCxnSpPr>
            <a:stCxn id="31" idx="3"/>
          </p:cNvCxnSpPr>
          <p:nvPr/>
        </p:nvCxnSpPr>
        <p:spPr bwMode="auto">
          <a:xfrm flipV="1">
            <a:off x="3147441" y="4315605"/>
            <a:ext cx="281559" cy="862403"/>
          </a:xfrm>
          <a:prstGeom prst="bentConnector2">
            <a:avLst/>
          </a:prstGeom>
          <a:gradFill rotWithShape="1">
            <a:gsLst>
              <a:gs pos="0">
                <a:schemeClr val="tx1"/>
              </a:gs>
              <a:gs pos="100000">
                <a:srgbClr val="7D7D7D"/>
              </a:gs>
            </a:gsLst>
            <a:lin ang="5400000" scaled="1"/>
          </a:gra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91" name="Straight Arrow Connector 90"/>
          <p:cNvCxnSpPr/>
          <p:nvPr/>
        </p:nvCxnSpPr>
        <p:spPr bwMode="auto">
          <a:xfrm>
            <a:off x="762000" y="4343400"/>
            <a:ext cx="609600" cy="0"/>
          </a:xfrm>
          <a:prstGeom prst="straightConnector1">
            <a:avLst/>
          </a:prstGeom>
          <a:gradFill rotWithShape="1">
            <a:gsLst>
              <a:gs pos="0">
                <a:schemeClr val="tx1"/>
              </a:gs>
              <a:gs pos="100000">
                <a:srgbClr val="7D7D7D"/>
              </a:gs>
            </a:gsLst>
            <a:lin ang="5400000" scaled="1"/>
          </a:grad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1434079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33400"/>
          </a:xfrm>
        </p:spPr>
        <p:txBody>
          <a:bodyPr/>
          <a:lstStyle/>
          <a:p>
            <a:r>
              <a:rPr lang="en-US" sz="3200" b="1" dirty="0" err="1" smtClean="0">
                <a:solidFill>
                  <a:srgbClr val="333399"/>
                </a:solidFill>
              </a:rPr>
              <a:t>Adjoint</a:t>
            </a:r>
            <a:r>
              <a:rPr lang="en-US" sz="3200" b="1" dirty="0" smtClean="0">
                <a:solidFill>
                  <a:srgbClr val="333399"/>
                </a:solidFill>
              </a:rPr>
              <a:t> framework</a:t>
            </a:r>
            <a:endParaRPr lang="en-US" sz="3200" b="1" dirty="0">
              <a:solidFill>
                <a:srgbClr val="33339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B824C1-3EE8-44DD-B34C-9B389D476C0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3176" y="1295400"/>
            <a:ext cx="80922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800" dirty="0" smtClean="0">
                <a:latin typeface="Cambria"/>
                <a:cs typeface="Cambria"/>
              </a:rPr>
              <a:t>The </a:t>
            </a:r>
            <a:r>
              <a:rPr lang="en-US" sz="1800" b="1" dirty="0">
                <a:latin typeface="Cambria"/>
                <a:cs typeface="Cambria"/>
              </a:rPr>
              <a:t>modular approach </a:t>
            </a:r>
            <a:r>
              <a:rPr lang="en-US" sz="1800" dirty="0">
                <a:latin typeface="Cambria"/>
                <a:cs typeface="Cambria"/>
              </a:rPr>
              <a:t>of </a:t>
            </a:r>
            <a:r>
              <a:rPr lang="en-US" sz="1800" dirty="0" err="1">
                <a:latin typeface="Cambria"/>
                <a:cs typeface="Cambria"/>
              </a:rPr>
              <a:t>Fosas</a:t>
            </a:r>
            <a:r>
              <a:rPr lang="en-US" sz="1800" dirty="0">
                <a:latin typeface="Cambria"/>
                <a:cs typeface="Cambria"/>
              </a:rPr>
              <a:t> de Pando </a:t>
            </a:r>
            <a:r>
              <a:rPr lang="en-US" sz="1800" i="1" dirty="0">
                <a:latin typeface="Cambria"/>
                <a:cs typeface="Cambria"/>
              </a:rPr>
              <a:t>et al. </a:t>
            </a:r>
            <a:r>
              <a:rPr lang="en-US" sz="1800" dirty="0">
                <a:latin typeface="Cambria"/>
                <a:cs typeface="Cambria"/>
              </a:rPr>
              <a:t>2012 is employed to extract the discrete </a:t>
            </a:r>
            <a:r>
              <a:rPr lang="en-US" sz="1800" dirty="0" err="1">
                <a:latin typeface="Cambria"/>
                <a:cs typeface="Cambria"/>
              </a:rPr>
              <a:t>adjoint</a:t>
            </a:r>
            <a:r>
              <a:rPr lang="en-US" sz="1800" dirty="0">
                <a:latin typeface="Cambria"/>
                <a:cs typeface="Cambria"/>
              </a:rPr>
              <a:t> of the compressible reactive flow </a:t>
            </a:r>
            <a:r>
              <a:rPr lang="en-US" sz="1800" dirty="0" smtClean="0">
                <a:latin typeface="Cambria"/>
                <a:cs typeface="Cambria"/>
              </a:rPr>
              <a:t>equations</a:t>
            </a:r>
            <a:endParaRPr lang="en-US" sz="1800" dirty="0">
              <a:latin typeface="Cambria"/>
              <a:cs typeface="Cambri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5898" y="5890736"/>
            <a:ext cx="8213251" cy="738664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ambria"/>
                <a:cs typeface="Cambria"/>
              </a:rPr>
              <a:t>Time evolution of direct and </a:t>
            </a:r>
            <a:r>
              <a:rPr lang="en-US" sz="1400" dirty="0" err="1" smtClean="0">
                <a:latin typeface="Cambria"/>
                <a:cs typeface="Cambria"/>
              </a:rPr>
              <a:t>adjoint</a:t>
            </a:r>
            <a:r>
              <a:rPr lang="en-US" sz="1400" dirty="0" smtClean="0">
                <a:latin typeface="Cambria"/>
                <a:cs typeface="Cambria"/>
              </a:rPr>
              <a:t> variables for (a) fuel mass fraction and (b) total energy fluctuations for period [0,T]. The dashed lines show the mean fuel mass fraction and total energy respectively. (red : +</a:t>
            </a:r>
            <a:r>
              <a:rPr lang="en-US" sz="1400" dirty="0" err="1" smtClean="0">
                <a:latin typeface="Cambria"/>
                <a:cs typeface="Cambria"/>
              </a:rPr>
              <a:t>ve</a:t>
            </a:r>
            <a:r>
              <a:rPr lang="en-US" sz="1400" dirty="0" smtClean="0">
                <a:latin typeface="Cambria"/>
                <a:cs typeface="Cambria"/>
              </a:rPr>
              <a:t>, blue : -</a:t>
            </a:r>
            <a:r>
              <a:rPr lang="en-US" sz="1400" dirty="0" err="1" smtClean="0">
                <a:latin typeface="Cambria"/>
                <a:cs typeface="Cambria"/>
              </a:rPr>
              <a:t>ve</a:t>
            </a:r>
            <a:r>
              <a:rPr lang="en-US" sz="1400" dirty="0" smtClean="0">
                <a:latin typeface="Cambria"/>
                <a:cs typeface="Cambria"/>
              </a:rPr>
              <a:t>)</a:t>
            </a:r>
            <a:endParaRPr lang="en-US" sz="1400" dirty="0">
              <a:latin typeface="Cambria"/>
              <a:cs typeface="Cambri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20296" y="5405735"/>
            <a:ext cx="5608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(a)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271068" y="5365195"/>
            <a:ext cx="5608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(b)</a:t>
            </a:r>
            <a:endParaRPr lang="en-US" dirty="0"/>
          </a:p>
        </p:txBody>
      </p:sp>
      <p:pic>
        <p:nvPicPr>
          <p:cNvPr id="10" name="adjoint_movie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05898" y="2105680"/>
            <a:ext cx="4272399" cy="3204299"/>
          </a:xfrm>
          <a:prstGeom prst="rect">
            <a:avLst/>
          </a:prstGeom>
        </p:spPr>
      </p:pic>
      <p:pic>
        <p:nvPicPr>
          <p:cNvPr id="11" name="adjoint_movie2.avi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678774" y="2105680"/>
            <a:ext cx="4272398" cy="32042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9600" y="762000"/>
            <a:ext cx="22955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333399"/>
                </a:solidFill>
                <a:latin typeface="Cambria"/>
                <a:cs typeface="Cambria"/>
              </a:rPr>
              <a:t>Adjoint</a:t>
            </a:r>
            <a:r>
              <a:rPr lang="en-US" sz="2400" dirty="0" smtClean="0">
                <a:solidFill>
                  <a:srgbClr val="333399"/>
                </a:solidFill>
                <a:latin typeface="Cambria"/>
                <a:cs typeface="Cambria"/>
              </a:rPr>
              <a:t> solution</a:t>
            </a:r>
            <a:endParaRPr lang="en-US" sz="2400" dirty="0">
              <a:solidFill>
                <a:srgbClr val="333399"/>
              </a:solidFill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8099533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0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700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3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 vol="80000">
                <p:cTn id="19" repeatCount="indefinite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  <p:video>
              <p:cMediaNode vol="80000">
                <p:cTn id="20" repeatCount="indefinite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33400"/>
          </a:xfrm>
        </p:spPr>
        <p:txBody>
          <a:bodyPr/>
          <a:lstStyle/>
          <a:p>
            <a:r>
              <a:rPr lang="en-US" sz="3200" b="1" smtClean="0">
                <a:solidFill>
                  <a:srgbClr val="333399"/>
                </a:solidFill>
              </a:rPr>
              <a:t>Base flow</a:t>
            </a:r>
            <a:endParaRPr lang="en-US" sz="3200" b="1" dirty="0">
              <a:solidFill>
                <a:srgbClr val="333399"/>
              </a:solidFill>
            </a:endParaRPr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553200"/>
            <a:ext cx="2133600" cy="476250"/>
          </a:xfrm>
        </p:spPr>
        <p:txBody>
          <a:bodyPr/>
          <a:lstStyle/>
          <a:p>
            <a:pPr>
              <a:defRPr/>
            </a:pPr>
            <a:fld id="{0EB824C1-3EE8-44DD-B34C-9B389D476C0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62199" y="-914400"/>
            <a:ext cx="5879126" cy="453565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02862" y="1877083"/>
            <a:ext cx="5738463" cy="4427135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>
          <a:xfrm>
            <a:off x="6945204" y="3317957"/>
            <a:ext cx="15678" cy="799675"/>
          </a:xfrm>
          <a:prstGeom prst="straightConnector1">
            <a:avLst/>
          </a:prstGeom>
          <a:ln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97261" y="1143000"/>
            <a:ext cx="4860539" cy="4493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/>
              <a:buChar char="•"/>
            </a:pPr>
            <a:endParaRPr lang="en-US" dirty="0" smtClean="0">
              <a:latin typeface="Cambria"/>
              <a:cs typeface="Cambria"/>
            </a:endParaRPr>
          </a:p>
          <a:p>
            <a:pPr marL="342900" indent="-342900" algn="just">
              <a:buFont typeface="Arial"/>
              <a:buChar char="•"/>
            </a:pPr>
            <a:r>
              <a:rPr lang="en-US" b="1" dirty="0" smtClean="0">
                <a:latin typeface="Cambria"/>
                <a:cs typeface="Cambria"/>
              </a:rPr>
              <a:t>Selective</a:t>
            </a:r>
            <a:r>
              <a:rPr lang="en-US" dirty="0" smtClean="0">
                <a:latin typeface="Cambria"/>
                <a:cs typeface="Cambria"/>
              </a:rPr>
              <a:t> </a:t>
            </a:r>
            <a:r>
              <a:rPr lang="en-US" b="1" dirty="0" smtClean="0">
                <a:latin typeface="Cambria"/>
                <a:cs typeface="Cambria"/>
              </a:rPr>
              <a:t>frequency </a:t>
            </a:r>
            <a:r>
              <a:rPr lang="en-US" b="1" dirty="0">
                <a:latin typeface="Cambria"/>
                <a:cs typeface="Cambria"/>
              </a:rPr>
              <a:t>damping (SFD)</a:t>
            </a:r>
            <a:r>
              <a:rPr lang="en-US" dirty="0">
                <a:latin typeface="Cambria"/>
                <a:cs typeface="Cambria"/>
              </a:rPr>
              <a:t> (</a:t>
            </a:r>
            <a:r>
              <a:rPr lang="en-US" dirty="0" err="1">
                <a:latin typeface="Cambria"/>
                <a:cs typeface="Cambria"/>
              </a:rPr>
              <a:t>Espen</a:t>
            </a:r>
            <a:r>
              <a:rPr lang="en-US" dirty="0">
                <a:latin typeface="Cambria"/>
                <a:cs typeface="Cambria"/>
              </a:rPr>
              <a:t> </a:t>
            </a:r>
            <a:r>
              <a:rPr lang="en-US" dirty="0" err="1">
                <a:latin typeface="Cambria"/>
                <a:cs typeface="Cambria"/>
              </a:rPr>
              <a:t>Åkervik</a:t>
            </a:r>
            <a:r>
              <a:rPr lang="en-US" dirty="0">
                <a:latin typeface="Cambria"/>
                <a:cs typeface="Cambria"/>
              </a:rPr>
              <a:t> </a:t>
            </a:r>
            <a:r>
              <a:rPr lang="en-US" i="1" dirty="0">
                <a:latin typeface="Cambria"/>
                <a:cs typeface="Cambria"/>
              </a:rPr>
              <a:t>et al. </a:t>
            </a:r>
            <a:r>
              <a:rPr lang="en-US" dirty="0">
                <a:latin typeface="Cambria"/>
                <a:cs typeface="Cambria"/>
              </a:rPr>
              <a:t>2006</a:t>
            </a:r>
            <a:r>
              <a:rPr lang="en-US" dirty="0" smtClean="0">
                <a:latin typeface="Cambria"/>
                <a:cs typeface="Cambria"/>
              </a:rPr>
              <a:t>) on the non-linear forward equations</a:t>
            </a:r>
          </a:p>
          <a:p>
            <a:pPr marL="342900" indent="-342900" algn="just">
              <a:buFont typeface="Arial"/>
              <a:buChar char="•"/>
            </a:pPr>
            <a:endParaRPr lang="en-US" dirty="0" smtClean="0">
              <a:latin typeface="Cambria"/>
              <a:cs typeface="Cambria"/>
            </a:endParaRPr>
          </a:p>
          <a:p>
            <a:pPr marL="342900" indent="-342900" algn="just">
              <a:buFont typeface="Arial"/>
              <a:buChar char="•"/>
            </a:pPr>
            <a:endParaRPr lang="en-US" dirty="0" smtClean="0">
              <a:latin typeface="Cambria"/>
              <a:cs typeface="Cambria"/>
            </a:endParaRPr>
          </a:p>
          <a:p>
            <a:pPr marL="342900" indent="-342900" algn="just">
              <a:buFont typeface="Arial"/>
              <a:buChar char="•"/>
            </a:pPr>
            <a:endParaRPr lang="en-US" dirty="0">
              <a:latin typeface="Cambria"/>
              <a:cs typeface="Cambria"/>
            </a:endParaRPr>
          </a:p>
          <a:p>
            <a:pPr marL="342900" indent="-342900" algn="just">
              <a:buFont typeface="Arial"/>
              <a:buChar char="•"/>
            </a:pPr>
            <a:endParaRPr lang="en-US" dirty="0" smtClean="0">
              <a:latin typeface="Cambria"/>
              <a:cs typeface="Cambria"/>
            </a:endParaRPr>
          </a:p>
          <a:p>
            <a:pPr marL="342900" indent="-342900" algn="just">
              <a:buFont typeface="Arial"/>
              <a:buChar char="•"/>
            </a:pPr>
            <a:endParaRPr lang="en-US" dirty="0">
              <a:latin typeface="Cambria"/>
              <a:cs typeface="Cambria"/>
            </a:endParaRPr>
          </a:p>
          <a:p>
            <a:pPr marL="342900" indent="-342900" algn="just">
              <a:buFont typeface="Arial"/>
              <a:buChar char="•"/>
            </a:pPr>
            <a:endParaRPr lang="en-US" dirty="0" smtClean="0">
              <a:latin typeface="Cambria"/>
              <a:cs typeface="Cambria"/>
            </a:endParaRPr>
          </a:p>
          <a:p>
            <a:pPr marL="342900" indent="-342900" algn="just">
              <a:buFont typeface="Arial"/>
              <a:buChar char="•"/>
            </a:pPr>
            <a:endParaRPr lang="en-US" dirty="0">
              <a:latin typeface="Cambria"/>
              <a:cs typeface="Cambria"/>
            </a:endParaRPr>
          </a:p>
          <a:p>
            <a:pPr algn="just"/>
            <a:endParaRPr lang="en-US" dirty="0">
              <a:latin typeface="Cambria"/>
              <a:cs typeface="Cambria"/>
            </a:endParaRPr>
          </a:p>
          <a:p>
            <a:pPr marL="342900" indent="-342900" algn="just">
              <a:buFont typeface="Arial"/>
              <a:buChar char="•"/>
            </a:pPr>
            <a:r>
              <a:rPr lang="en-US" dirty="0" smtClean="0">
                <a:latin typeface="Cambria"/>
                <a:cs typeface="Cambria"/>
              </a:rPr>
              <a:t>This ensures </a:t>
            </a:r>
            <a:r>
              <a:rPr lang="en-US" dirty="0">
                <a:latin typeface="Cambria"/>
                <a:cs typeface="Cambria"/>
              </a:rPr>
              <a:t>that the base flow is a </a:t>
            </a:r>
            <a:r>
              <a:rPr lang="en-US" b="1" dirty="0">
                <a:latin typeface="Cambria"/>
                <a:cs typeface="Cambria"/>
              </a:rPr>
              <a:t>stationary solution </a:t>
            </a:r>
            <a:r>
              <a:rPr lang="en-US" dirty="0">
                <a:latin typeface="Cambria"/>
                <a:cs typeface="Cambria"/>
              </a:rPr>
              <a:t>of the nonlinear governing </a:t>
            </a:r>
            <a:r>
              <a:rPr lang="en-US" dirty="0" smtClean="0">
                <a:latin typeface="Cambria"/>
                <a:cs typeface="Cambria"/>
              </a:rPr>
              <a:t>equations</a:t>
            </a:r>
          </a:p>
          <a:p>
            <a:pPr marL="342900" indent="-342900" algn="just">
              <a:buFont typeface="Arial"/>
              <a:buChar char="•"/>
            </a:pPr>
            <a:endParaRPr lang="en-US" sz="1600" dirty="0">
              <a:latin typeface="Cambria"/>
              <a:cs typeface="Cambria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4000" y="2590800"/>
            <a:ext cx="2814997" cy="127328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9" name="TextBox 18"/>
          <p:cNvSpPr txBox="1"/>
          <p:nvPr/>
        </p:nvSpPr>
        <p:spPr>
          <a:xfrm>
            <a:off x="4572000" y="5943600"/>
            <a:ext cx="4419600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ambria"/>
                <a:cs typeface="Cambria"/>
              </a:rPr>
              <a:t>The red </a:t>
            </a:r>
            <a:r>
              <a:rPr lang="en-US" sz="1400" dirty="0" err="1" smtClean="0">
                <a:latin typeface="Cambria"/>
                <a:cs typeface="Cambria"/>
              </a:rPr>
              <a:t>iso</a:t>
            </a:r>
            <a:r>
              <a:rPr lang="en-US" sz="1400" dirty="0" smtClean="0">
                <a:latin typeface="Cambria"/>
                <a:cs typeface="Cambria"/>
              </a:rPr>
              <a:t>-surfaces of Q criterion indicate </a:t>
            </a:r>
            <a:r>
              <a:rPr lang="en-US" sz="1400" dirty="0" err="1" smtClean="0">
                <a:latin typeface="Cambria"/>
                <a:cs typeface="Cambria"/>
              </a:rPr>
              <a:t>vortical</a:t>
            </a:r>
            <a:r>
              <a:rPr lang="en-US" sz="1400" dirty="0" smtClean="0">
                <a:latin typeface="Cambria"/>
                <a:cs typeface="Cambria"/>
              </a:rPr>
              <a:t> structures in instantaneous flow fields of reacting and non-reacting jets in </a:t>
            </a:r>
            <a:r>
              <a:rPr lang="en-US" sz="1400" dirty="0" err="1" smtClean="0">
                <a:latin typeface="Cambria"/>
                <a:cs typeface="Cambria"/>
              </a:rPr>
              <a:t>crossflow</a:t>
            </a:r>
            <a:endParaRPr lang="en-US" sz="1400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42630320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33400"/>
          </a:xfrm>
        </p:spPr>
        <p:txBody>
          <a:bodyPr/>
          <a:lstStyle/>
          <a:p>
            <a:r>
              <a:rPr lang="en-US" sz="3200" b="1" dirty="0" smtClean="0">
                <a:solidFill>
                  <a:srgbClr val="333399"/>
                </a:solidFill>
              </a:rPr>
              <a:t>Results</a:t>
            </a:r>
            <a:endParaRPr lang="en-US" sz="3200" b="1" dirty="0">
              <a:solidFill>
                <a:srgbClr val="33339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B824C1-3EE8-44DD-B34C-9B389D476C0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9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579" b="96737" l="3841" r="9684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62068" y="3063552"/>
            <a:ext cx="6303607" cy="410728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197275" y="5943600"/>
            <a:ext cx="1935546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ambria"/>
                <a:cs typeface="Cambria"/>
              </a:rPr>
              <a:t>Q-criterion</a:t>
            </a:r>
            <a:endParaRPr lang="en-US" sz="1200" dirty="0">
              <a:latin typeface="Cambria"/>
              <a:cs typeface="Cambria"/>
            </a:endParaRPr>
          </a:p>
          <a:p>
            <a:r>
              <a:rPr lang="en-US" sz="1200" dirty="0" smtClean="0">
                <a:solidFill>
                  <a:srgbClr val="3366FF"/>
                </a:solidFill>
                <a:latin typeface="Cambria"/>
                <a:cs typeface="Cambria"/>
              </a:rPr>
              <a:t>Blue    : final solution</a:t>
            </a:r>
          </a:p>
          <a:p>
            <a:r>
              <a:rPr lang="en-US" sz="1200" dirty="0" smtClean="0">
                <a:solidFill>
                  <a:srgbClr val="FF0000"/>
                </a:solidFill>
                <a:latin typeface="Cambria"/>
                <a:cs typeface="Cambria"/>
              </a:rPr>
              <a:t>Red    : base flow</a:t>
            </a:r>
          </a:p>
          <a:p>
            <a:r>
              <a:rPr lang="en-US" sz="1200" dirty="0" smtClean="0">
                <a:solidFill>
                  <a:srgbClr val="008000"/>
                </a:solidFill>
                <a:latin typeface="Cambria"/>
                <a:cs typeface="Cambria"/>
              </a:rPr>
              <a:t>Green : Initial perturbation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4800" y="762000"/>
            <a:ext cx="794399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/>
              <a:buChar char="•"/>
            </a:pPr>
            <a:r>
              <a:rPr lang="en-US" sz="1400" dirty="0" smtClean="0">
                <a:latin typeface="Cambria"/>
                <a:cs typeface="Cambria"/>
              </a:rPr>
              <a:t>Rate of heat release at terminal time T</a:t>
            </a:r>
          </a:p>
          <a:p>
            <a:pPr marL="800100" lvl="1" indent="-342900" algn="just">
              <a:buFont typeface="Arial"/>
              <a:buChar char="•"/>
            </a:pPr>
            <a:r>
              <a:rPr lang="en-US" sz="1400" dirty="0" smtClean="0">
                <a:latin typeface="Cambria"/>
                <a:cs typeface="Cambria"/>
              </a:rPr>
              <a:t>Find the optimal initial condition (yielding maximum growth in energy)</a:t>
            </a:r>
          </a:p>
          <a:p>
            <a:pPr marL="1257300" lvl="2" indent="-342900" algn="just">
              <a:buFont typeface="Arial"/>
              <a:buChar char="•"/>
            </a:pPr>
            <a:r>
              <a:rPr lang="en-US" sz="1400" dirty="0" err="1" smtClean="0">
                <a:latin typeface="Cambria"/>
                <a:cs typeface="Cambria"/>
              </a:rPr>
              <a:t>Adjoint</a:t>
            </a:r>
            <a:r>
              <a:rPr lang="en-US" sz="1400" dirty="0" smtClean="0">
                <a:latin typeface="Cambria"/>
                <a:cs typeface="Cambria"/>
              </a:rPr>
              <a:t> </a:t>
            </a:r>
            <a:r>
              <a:rPr lang="en-US" sz="1400" dirty="0">
                <a:latin typeface="Cambria"/>
                <a:cs typeface="Cambria"/>
              </a:rPr>
              <a:t>equations are used to find the gradient direction used in steepest descent to find the optimal </a:t>
            </a:r>
            <a:r>
              <a:rPr lang="en-US" sz="1400" dirty="0" smtClean="0">
                <a:latin typeface="Cambria"/>
                <a:cs typeface="Cambria"/>
              </a:rPr>
              <a:t>solution</a:t>
            </a:r>
          </a:p>
          <a:p>
            <a:pPr marL="800100" lvl="1" indent="-342900" algn="just">
              <a:buFont typeface="Arial"/>
              <a:buChar char="•"/>
            </a:pPr>
            <a:r>
              <a:rPr lang="en-US" sz="1400" dirty="0" smtClean="0">
                <a:latin typeface="Cambria"/>
                <a:cs typeface="Cambria"/>
              </a:rPr>
              <a:t>Find sensitivity of the rate of heat release </a:t>
            </a:r>
            <a:r>
              <a:rPr lang="en-US" sz="1400" dirty="0" err="1" smtClean="0">
                <a:latin typeface="Cambria"/>
                <a:cs typeface="Cambria"/>
              </a:rPr>
              <a:t>w.r.t</a:t>
            </a:r>
            <a:r>
              <a:rPr lang="en-US" sz="1400" dirty="0" smtClean="0">
                <a:latin typeface="Cambria"/>
                <a:cs typeface="Cambria"/>
              </a:rPr>
              <a:t>. combustion model parameters</a:t>
            </a:r>
            <a:endParaRPr lang="en-US" sz="1400" dirty="0">
              <a:latin typeface="Cambria"/>
              <a:cs typeface="Cambria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2133600"/>
            <a:ext cx="5715000" cy="1806850"/>
          </a:xfrm>
          <a:prstGeom prst="rect">
            <a:avLst/>
          </a:prstGeom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457200" y="3962400"/>
            <a:ext cx="5410200" cy="461665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ambria"/>
                <a:cs typeface="Cambria"/>
              </a:rPr>
              <a:t>Convergence of (a) the rate of heat release and (b) sensitivities with respect to the combustion model parameters</a:t>
            </a:r>
            <a:endParaRPr lang="en-US" sz="1200" dirty="0">
              <a:latin typeface="Cambria"/>
              <a:cs typeface="Cambria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4495800"/>
            <a:ext cx="3038649" cy="1706455"/>
          </a:xfrm>
          <a:prstGeom prst="rect">
            <a:avLst/>
          </a:prstGeom>
          <a:ln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304800" y="6243935"/>
            <a:ext cx="3733800" cy="461665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ambria"/>
                <a:cs typeface="Cambria"/>
              </a:rPr>
              <a:t>Relative sensitivity of rate of heat release at time T with respect to the combustion model parameters</a:t>
            </a:r>
            <a:endParaRPr lang="en-US" sz="1200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016000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tx1"/>
            </a:gs>
            <a:gs pos="100000">
              <a:srgbClr val="7D7D7D"/>
            </a:gs>
          </a:gsLst>
          <a:lin ang="5400000" scaled="1"/>
        </a:gradFill>
        <a:ln w="6350" cap="flat" cmpd="sng" algn="ctr">
          <a:solidFill>
            <a:srgbClr val="80808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tx1"/>
            </a:gs>
            <a:gs pos="100000">
              <a:srgbClr val="7D7D7D"/>
            </a:gs>
          </a:gsLst>
          <a:lin ang="5400000" scaled="1"/>
        </a:gradFill>
        <a:ln w="6350" cap="flat" cmpd="sng" algn="ctr">
          <a:solidFill>
            <a:srgbClr val="80808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17864</TotalTime>
  <Words>939</Words>
  <Application>Microsoft Macintosh PowerPoint</Application>
  <PresentationFormat>On-screen Show (4:3)</PresentationFormat>
  <Paragraphs>156</Paragraphs>
  <Slides>11</Slides>
  <Notes>1</Notes>
  <HiddenSlides>0</HiddenSlides>
  <MMClips>2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Default Design</vt:lpstr>
      <vt:lpstr>Custom Design</vt:lpstr>
      <vt:lpstr>Adjoint-based sensitivity analysis  of a reacting jet in crossflow   69th  Annual Meeting of the APS Division of Fluid Dynamics,  20nd Nov 2016</vt:lpstr>
      <vt:lpstr>Motivation</vt:lpstr>
      <vt:lpstr>Configuration</vt:lpstr>
      <vt:lpstr>Numerical framework</vt:lpstr>
      <vt:lpstr>Mathematical formulation</vt:lpstr>
      <vt:lpstr>Adjoint framework</vt:lpstr>
      <vt:lpstr>Adjoint framework</vt:lpstr>
      <vt:lpstr>Base flow</vt:lpstr>
      <vt:lpstr>Results</vt:lpstr>
      <vt:lpstr>Results</vt:lpstr>
      <vt:lpstr>Results</vt:lpstr>
    </vt:vector>
  </TitlesOfParts>
  <Company>Michigan State University College of Engineering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Joseph Valco</dc:creator>
  <cp:lastModifiedBy>aero user</cp:lastModifiedBy>
  <cp:revision>935</cp:revision>
  <cp:lastPrinted>2013-09-17T20:14:18Z</cp:lastPrinted>
  <dcterms:created xsi:type="dcterms:W3CDTF">2012-08-24T18:11:24Z</dcterms:created>
  <dcterms:modified xsi:type="dcterms:W3CDTF">2018-03-03T22:22:27Z</dcterms:modified>
</cp:coreProperties>
</file>